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1"/>
  </p:sldMasterIdLst>
  <p:notesMasterIdLst>
    <p:notesMasterId r:id="rId30"/>
  </p:notesMasterIdLst>
  <p:sldIdLst>
    <p:sldId id="257" r:id="rId2"/>
    <p:sldId id="264" r:id="rId3"/>
    <p:sldId id="265" r:id="rId4"/>
    <p:sldId id="298" r:id="rId5"/>
    <p:sldId id="288" r:id="rId6"/>
    <p:sldId id="289" r:id="rId7"/>
    <p:sldId id="290" r:id="rId8"/>
    <p:sldId id="266" r:id="rId9"/>
    <p:sldId id="291" r:id="rId10"/>
    <p:sldId id="292" r:id="rId11"/>
    <p:sldId id="294" r:id="rId12"/>
    <p:sldId id="268" r:id="rId13"/>
    <p:sldId id="284" r:id="rId14"/>
    <p:sldId id="285" r:id="rId15"/>
    <p:sldId id="283" r:id="rId16"/>
    <p:sldId id="280" r:id="rId17"/>
    <p:sldId id="279" r:id="rId18"/>
    <p:sldId id="286" r:id="rId19"/>
    <p:sldId id="297" r:id="rId20"/>
    <p:sldId id="299" r:id="rId21"/>
    <p:sldId id="276" r:id="rId22"/>
    <p:sldId id="281" r:id="rId23"/>
    <p:sldId id="277" r:id="rId24"/>
    <p:sldId id="282" r:id="rId25"/>
    <p:sldId id="278" r:id="rId26"/>
    <p:sldId id="296" r:id="rId27"/>
    <p:sldId id="263" r:id="rId28"/>
    <p:sldId id="295" r:id="rId2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94660"/>
  </p:normalViewPr>
  <p:slideViewPr>
    <p:cSldViewPr snapToGrid="0">
      <p:cViewPr varScale="1">
        <p:scale>
          <a:sx n="86" d="100"/>
          <a:sy n="86" d="100"/>
        </p:scale>
        <p:origin x="72" y="13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EC712B6-2218-4522-B841-EBD17A1CDF97}" type="datetimeFigureOut">
              <a:rPr lang="en-US" smtClean="0"/>
              <a:t>9/24/2023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D5D007F-71F7-472F-B9EC-4C515DFB5804}" type="slidenum">
              <a:rPr lang="en-US" smtClean="0"/>
              <a:t>‹#›</a:t>
            </a:fld>
            <a:endParaRPr lang="en-US"/>
          </a:p>
        </p:txBody>
      </p:sp>
    </p:spTree>
    <p:extLst>
      <p:ext uri="{BB962C8B-B14F-4D97-AF65-F5344CB8AC3E}">
        <p14:creationId xmlns:p14="http://schemas.microsoft.com/office/powerpoint/2010/main" val="2009577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more and more purchases being made online these days… cyber safety is important to consider to when trying to decrease your risk of fraud or scams.</a:t>
            </a:r>
          </a:p>
        </p:txBody>
      </p:sp>
      <p:sp>
        <p:nvSpPr>
          <p:cNvPr id="4" name="Slide Number Placeholder 3"/>
          <p:cNvSpPr>
            <a:spLocks noGrp="1"/>
          </p:cNvSpPr>
          <p:nvPr>
            <p:ph type="sldNum" sz="quarter" idx="5"/>
          </p:nvPr>
        </p:nvSpPr>
        <p:spPr/>
        <p:txBody>
          <a:bodyPr/>
          <a:lstStyle/>
          <a:p>
            <a:fld id="{FD5D007F-71F7-472F-B9EC-4C515DFB5804}" type="slidenum">
              <a:rPr lang="en-US" smtClean="0"/>
              <a:t>2</a:t>
            </a:fld>
            <a:endParaRPr lang="en-US"/>
          </a:p>
        </p:txBody>
      </p:sp>
    </p:spTree>
    <p:extLst>
      <p:ext uri="{BB962C8B-B14F-4D97-AF65-F5344CB8AC3E}">
        <p14:creationId xmlns:p14="http://schemas.microsoft.com/office/powerpoint/2010/main" val="1199379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Credit for the picture: The Office</a:t>
            </a:r>
          </a:p>
        </p:txBody>
      </p:sp>
      <p:sp>
        <p:nvSpPr>
          <p:cNvPr id="4" name="Slide Number Placeholder 3"/>
          <p:cNvSpPr>
            <a:spLocks noGrp="1"/>
          </p:cNvSpPr>
          <p:nvPr>
            <p:ph type="sldNum" sz="quarter" idx="5"/>
          </p:nvPr>
        </p:nvSpPr>
        <p:spPr/>
        <p:txBody>
          <a:bodyPr/>
          <a:lstStyle/>
          <a:p>
            <a:fld id="{FD5D007F-71F7-472F-B9EC-4C515DFB5804}" type="slidenum">
              <a:rPr lang="en-US" smtClean="0"/>
              <a:t>9</a:t>
            </a:fld>
            <a:endParaRPr lang="en-US"/>
          </a:p>
        </p:txBody>
      </p:sp>
    </p:spTree>
    <p:extLst>
      <p:ext uri="{BB962C8B-B14F-4D97-AF65-F5344CB8AC3E}">
        <p14:creationId xmlns:p14="http://schemas.microsoft.com/office/powerpoint/2010/main" val="342706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D007F-71F7-472F-B9EC-4C515DFB5804}" type="slidenum">
              <a:rPr lang="en-US" smtClean="0"/>
              <a:t>14</a:t>
            </a:fld>
            <a:endParaRPr lang="en-US"/>
          </a:p>
        </p:txBody>
      </p:sp>
    </p:spTree>
    <p:extLst>
      <p:ext uri="{BB962C8B-B14F-4D97-AF65-F5344CB8AC3E}">
        <p14:creationId xmlns:p14="http://schemas.microsoft.com/office/powerpoint/2010/main" val="3193863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D5D007F-71F7-472F-B9EC-4C515DFB5804}" type="slidenum">
              <a:rPr lang="en-US" smtClean="0"/>
              <a:t>20</a:t>
            </a:fld>
            <a:endParaRPr lang="en-US"/>
          </a:p>
        </p:txBody>
      </p:sp>
    </p:spTree>
    <p:extLst>
      <p:ext uri="{BB962C8B-B14F-4D97-AF65-F5344CB8AC3E}">
        <p14:creationId xmlns:p14="http://schemas.microsoft.com/office/powerpoint/2010/main" val="174572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You have the most information on your case. With an online report, you can be as detailed as possible with your own case. Goes direct to detectives and gives you an automatic temporary case number. You can edit the report at any time.</a:t>
            </a:r>
          </a:p>
        </p:txBody>
      </p:sp>
      <p:sp>
        <p:nvSpPr>
          <p:cNvPr id="4" name="Slide Number Placeholder 3"/>
          <p:cNvSpPr>
            <a:spLocks noGrp="1"/>
          </p:cNvSpPr>
          <p:nvPr>
            <p:ph type="sldNum" sz="quarter" idx="5"/>
          </p:nvPr>
        </p:nvSpPr>
        <p:spPr/>
        <p:txBody>
          <a:bodyPr/>
          <a:lstStyle/>
          <a:p>
            <a:fld id="{FD5D007F-71F7-472F-B9EC-4C515DFB5804}" type="slidenum">
              <a:rPr lang="en-US" smtClean="0"/>
              <a:t>27</a:t>
            </a:fld>
            <a:endParaRPr lang="en-US"/>
          </a:p>
        </p:txBody>
      </p:sp>
    </p:spTree>
    <p:extLst>
      <p:ext uri="{BB962C8B-B14F-4D97-AF65-F5344CB8AC3E}">
        <p14:creationId xmlns:p14="http://schemas.microsoft.com/office/powerpoint/2010/main" val="1100849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EA0C0817-A112-4847-8014-A94B7D2A4EA3}" type="datetime1">
              <a:rPr lang="en-US" smtClean="0"/>
              <a:t>9/24/2023</a:t>
            </a:fld>
            <a:endParaRPr lang="en-US" dirty="0"/>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endParaRPr lang="en-US" dirty="0"/>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9/24/2023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D9C646AA-F36E-4540-911D-FFFC0A0EF24A}" type="datetime1">
              <a:rPr lang="en-US" smtClean="0"/>
              <a:t>9/24/2023</a:t>
            </a:fld>
            <a:endParaRPr lang="en-US" dirty="0"/>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9/24/2023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9/24/2023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9/24/2023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9/24/2023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7E8D12A6-918A-48BD-8CB9-CA713993B0EA}" type="datetime1">
              <a:rPr lang="en-US" smtClean="0"/>
              <a:t>9/24/2023</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endParaRPr lang="en-US"/>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E778CE86-875F-4587-BCF6-FA054AFC0D53}" type="datetime1">
              <a:rPr lang="en-US" smtClean="0"/>
              <a:pPr/>
              <a:t>9/24/2023</a:t>
            </a:fld>
            <a:endParaRPr lang="en-US" dirty="0"/>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endParaRPr lang="en-US" dirty="0"/>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F6FA2B21-3FCD-4721-B95C-427943F61125}" type="datetime1">
              <a:rPr lang="en-US" smtClean="0"/>
              <a:t>9/24/2023</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dt="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experian.com/" TargetMode="External"/><Relationship Id="rId2" Type="http://schemas.openxmlformats.org/officeDocument/2006/relationships/hyperlink" Target="http://www.equifax.com/"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hyperlink" Target="http://www.transunion.com/"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hyperlink" Target="tel:=804-786-2042" TargetMode="External"/><Relationship Id="rId2" Type="http://schemas.openxmlformats.org/officeDocument/2006/relationships/hyperlink" Target="tel:=1-800-552-9963" TargetMode="Externa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tel:=703-228-3800" TargetMode="External"/><Relationship Id="rId4" Type="http://schemas.openxmlformats.org/officeDocument/2006/relationships/hyperlink" Target="https://building.arlingtonva.us/resident/"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law.lis.virginia.gov/vacode/title59.1/chapter2.1/section59.1-21.3/" TargetMode="External"/><Relationship Id="rId2" Type="http://schemas.openxmlformats.org/officeDocument/2006/relationships/hyperlink" Target="https://police.arlingtonva.us/vendor-permits/" TargetMode="External"/><Relationship Id="rId1" Type="http://schemas.openxmlformats.org/officeDocument/2006/relationships/slideLayout" Target="../slideLayouts/slideLayout2.xml"/><Relationship Id="rId5" Type="http://schemas.openxmlformats.org/officeDocument/2006/relationships/hyperlink" Target="tel:=804-786-2042" TargetMode="External"/><Relationship Id="rId4" Type="http://schemas.openxmlformats.org/officeDocument/2006/relationships/hyperlink" Target="tel:=1-800-552-996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tel:=703228446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police.arlingtonva.us/online-police-reporting-syste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close up of a logo&#10;&#10;Description automatically generated">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r="-1"/>
          <a:stretch/>
        </p:blipFill>
        <p:spPr>
          <a:xfrm>
            <a:off x="20" y="10"/>
            <a:ext cx="12191979" cy="6857990"/>
          </a:xfrm>
          <a:prstGeom prst="rect">
            <a:avLst/>
          </a:prstGeom>
        </p:spPr>
      </p:pic>
      <p:sp>
        <p:nvSpPr>
          <p:cNvPr id="82" name="Rectangle 81">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5067" y="1808532"/>
            <a:ext cx="5452527" cy="3240936"/>
          </a:xfrm>
          <a:prstGeom prst="rect">
            <a:avLst/>
          </a:prstGeom>
          <a:solidFill>
            <a:schemeClr val="bg1">
              <a:lumMod val="75000"/>
              <a:lumOff val="25000"/>
            </a:schemeClr>
          </a:solidFill>
          <a:ln w="6350" cap="sq" cmpd="sng" algn="ctr">
            <a:noFill/>
            <a:prstDash val="solid"/>
            <a:miter lim="800000"/>
          </a:ln>
          <a:effectLst/>
        </p:spPr>
        <p:txBody>
          <a:bodyPr/>
          <a:lstStyle/>
          <a:p>
            <a:endParaRPr lang="en-US"/>
          </a:p>
        </p:txBody>
      </p:sp>
      <p:sp>
        <p:nvSpPr>
          <p:cNvPr id="84" name="Rectangle 83">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61010" y="1975104"/>
            <a:ext cx="5120640" cy="2907792"/>
          </a:xfrm>
          <a:prstGeom prst="rect">
            <a:avLst/>
          </a:prstGeom>
          <a:noFill/>
          <a:ln w="6350" cap="sq" cmpd="sng" algn="ctr">
            <a:solidFill>
              <a:schemeClr val="tx1"/>
            </a:solidFill>
            <a:prstDash val="solid"/>
            <a:miter lim="800000"/>
          </a:ln>
          <a:effectLst>
            <a:softEdge rad="0"/>
          </a:effectLst>
        </p:spPr>
        <p:txBody>
          <a:bodyPr/>
          <a:lstStyle/>
          <a:p>
            <a:endParaRPr lang="en-US"/>
          </a:p>
        </p:txBody>
      </p:sp>
      <p:sp>
        <p:nvSpPr>
          <p:cNvPr id="2" name="Title 1">
            <a:extLst>
              <a:ext uri="{FF2B5EF4-FFF2-40B4-BE49-F238E27FC236}">
                <a16:creationId xmlns:a16="http://schemas.microsoft.com/office/drawing/2014/main" id="{18C3B467-088C-4F3D-A9A7-105C4E1E20CD}"/>
              </a:ext>
            </a:extLst>
          </p:cNvPr>
          <p:cNvSpPr>
            <a:spLocks noGrp="1"/>
          </p:cNvSpPr>
          <p:nvPr>
            <p:ph type="ctrTitle"/>
          </p:nvPr>
        </p:nvSpPr>
        <p:spPr>
          <a:xfrm>
            <a:off x="6033793" y="2355458"/>
            <a:ext cx="4775075" cy="1630907"/>
          </a:xfrm>
        </p:spPr>
        <p:txBody>
          <a:bodyPr>
            <a:normAutofit/>
          </a:bodyPr>
          <a:lstStyle/>
          <a:p>
            <a:r>
              <a:rPr lang="en-US" sz="4400" dirty="0">
                <a:solidFill>
                  <a:schemeClr val="tx1"/>
                </a:solidFill>
              </a:rPr>
              <a:t>Scams &amp; Fraud</a:t>
            </a:r>
          </a:p>
        </p:txBody>
      </p:sp>
      <p:sp>
        <p:nvSpPr>
          <p:cNvPr id="3" name="Subtitle 2">
            <a:extLst>
              <a:ext uri="{FF2B5EF4-FFF2-40B4-BE49-F238E27FC236}">
                <a16:creationId xmlns:a16="http://schemas.microsoft.com/office/drawing/2014/main" id="{C8722DDC-8EEE-4A06-8DFE-B44871EAA2CF}"/>
              </a:ext>
            </a:extLst>
          </p:cNvPr>
          <p:cNvSpPr>
            <a:spLocks noGrp="1"/>
          </p:cNvSpPr>
          <p:nvPr>
            <p:ph type="subTitle" idx="1"/>
          </p:nvPr>
        </p:nvSpPr>
        <p:spPr>
          <a:xfrm>
            <a:off x="6033793" y="3995988"/>
            <a:ext cx="4775075" cy="559656"/>
          </a:xfrm>
        </p:spPr>
        <p:txBody>
          <a:bodyPr>
            <a:normAutofit/>
          </a:bodyPr>
          <a:lstStyle/>
          <a:p>
            <a:pPr>
              <a:spcAft>
                <a:spcPts val="600"/>
              </a:spcAft>
            </a:pPr>
            <a:r>
              <a:rPr lang="en-US" dirty="0">
                <a:solidFill>
                  <a:schemeClr val="tx1"/>
                </a:solidFill>
              </a:rPr>
              <a:t>Arlington County Police Department</a:t>
            </a:r>
          </a:p>
        </p:txBody>
      </p:sp>
      <p:pic>
        <p:nvPicPr>
          <p:cNvPr id="9" name="Picture 8" descr="A blue and white police badge&#10;&#10;Description automatically generated">
            <a:extLst>
              <a:ext uri="{FF2B5EF4-FFF2-40B4-BE49-F238E27FC236}">
                <a16:creationId xmlns:a16="http://schemas.microsoft.com/office/drawing/2014/main" id="{ECBC9865-3765-FF34-572D-F350F4E527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978" y="369709"/>
            <a:ext cx="3628914" cy="3962140"/>
          </a:xfrm>
          <a:prstGeom prst="rect">
            <a:avLst/>
          </a:prstGeom>
        </p:spPr>
      </p:pic>
      <p:pic>
        <p:nvPicPr>
          <p:cNvPr id="5" name="Picture 4" descr="A close up of a police badge&#10;&#10;Description automatically generated">
            <a:extLst>
              <a:ext uri="{FF2B5EF4-FFF2-40B4-BE49-F238E27FC236}">
                <a16:creationId xmlns:a16="http://schemas.microsoft.com/office/drawing/2014/main" id="{18841B83-524A-8E9B-7036-1315C8BEC1E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860" y="2186580"/>
            <a:ext cx="3441369" cy="4301712"/>
          </a:xfrm>
          <a:prstGeom prst="rect">
            <a:avLst/>
          </a:prstGeom>
        </p:spPr>
      </p:pic>
    </p:spTree>
    <p:extLst>
      <p:ext uri="{BB962C8B-B14F-4D97-AF65-F5344CB8AC3E}">
        <p14:creationId xmlns:p14="http://schemas.microsoft.com/office/powerpoint/2010/main" val="2584280759"/>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FB9F5-0866-4E18-A472-57F5F234DD55}"/>
              </a:ext>
            </a:extLst>
          </p:cNvPr>
          <p:cNvSpPr>
            <a:spLocks noGrp="1"/>
          </p:cNvSpPr>
          <p:nvPr>
            <p:ph type="title"/>
          </p:nvPr>
        </p:nvSpPr>
        <p:spPr/>
        <p:txBody>
          <a:bodyPr/>
          <a:lstStyle/>
          <a:p>
            <a:r>
              <a:rPr lang="en-US" b="1" dirty="0"/>
              <a:t>Credit Bureaus</a:t>
            </a:r>
            <a:endParaRPr lang="en-US" dirty="0"/>
          </a:p>
        </p:txBody>
      </p:sp>
      <p:sp>
        <p:nvSpPr>
          <p:cNvPr id="3" name="Content Placeholder 2">
            <a:extLst>
              <a:ext uri="{FF2B5EF4-FFF2-40B4-BE49-F238E27FC236}">
                <a16:creationId xmlns:a16="http://schemas.microsoft.com/office/drawing/2014/main" id="{D5FD4F48-C26C-41C9-B354-42A0D5676BC6}"/>
              </a:ext>
            </a:extLst>
          </p:cNvPr>
          <p:cNvSpPr>
            <a:spLocks noGrp="1"/>
          </p:cNvSpPr>
          <p:nvPr>
            <p:ph idx="1"/>
          </p:nvPr>
        </p:nvSpPr>
        <p:spPr/>
        <p:txBody>
          <a:bodyPr>
            <a:normAutofit/>
          </a:bodyPr>
          <a:lstStyle/>
          <a:p>
            <a:pPr fontAlgn="base"/>
            <a:r>
              <a:rPr lang="en-US" sz="2800" dirty="0">
                <a:hlinkClick r:id="rId2"/>
              </a:rPr>
              <a:t>Equifax Information Services, LLC</a:t>
            </a:r>
            <a:r>
              <a:rPr lang="en-US" sz="2800" dirty="0"/>
              <a:t>: 800-525-6285</a:t>
            </a:r>
          </a:p>
          <a:p>
            <a:pPr fontAlgn="base"/>
            <a:r>
              <a:rPr lang="en-US" sz="2800" dirty="0">
                <a:hlinkClick r:id="rId3"/>
              </a:rPr>
              <a:t>Experian (TRW)</a:t>
            </a:r>
            <a:r>
              <a:rPr lang="en-US" sz="2800" dirty="0"/>
              <a:t>: 888-397-3742</a:t>
            </a:r>
          </a:p>
          <a:p>
            <a:pPr fontAlgn="base"/>
            <a:r>
              <a:rPr lang="en-US" sz="2800" dirty="0">
                <a:hlinkClick r:id="rId4"/>
              </a:rPr>
              <a:t>TransUnion</a:t>
            </a:r>
            <a:r>
              <a:rPr lang="en-US" sz="2800" dirty="0"/>
              <a:t>: 800-680-7289</a:t>
            </a:r>
          </a:p>
        </p:txBody>
      </p:sp>
      <p:pic>
        <p:nvPicPr>
          <p:cNvPr id="8194" name="Picture 2" descr="See the source image">
            <a:extLst>
              <a:ext uri="{FF2B5EF4-FFF2-40B4-BE49-F238E27FC236}">
                <a16:creationId xmlns:a16="http://schemas.microsoft.com/office/drawing/2014/main" id="{7B4EF9BB-2DEB-49FC-87DB-AE5BD23B50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2116" y="3429000"/>
            <a:ext cx="3043084" cy="304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902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15AF6-9D20-4EA4-AD30-A1EA0D53506D}"/>
              </a:ext>
            </a:extLst>
          </p:cNvPr>
          <p:cNvSpPr>
            <a:spLocks noGrp="1"/>
          </p:cNvSpPr>
          <p:nvPr>
            <p:ph type="title"/>
          </p:nvPr>
        </p:nvSpPr>
        <p:spPr/>
        <p:txBody>
          <a:bodyPr/>
          <a:lstStyle/>
          <a:p>
            <a:r>
              <a:rPr lang="en-US" b="1" dirty="0"/>
              <a:t>Report Identity Theft</a:t>
            </a:r>
            <a:endParaRPr lang="en-US" dirty="0"/>
          </a:p>
        </p:txBody>
      </p:sp>
      <p:sp>
        <p:nvSpPr>
          <p:cNvPr id="4" name="Content Placeholder 3">
            <a:extLst>
              <a:ext uri="{FF2B5EF4-FFF2-40B4-BE49-F238E27FC236}">
                <a16:creationId xmlns:a16="http://schemas.microsoft.com/office/drawing/2014/main" id="{5CBDD475-F8D8-4160-8C6B-23D23771B35A}"/>
              </a:ext>
            </a:extLst>
          </p:cNvPr>
          <p:cNvSpPr>
            <a:spLocks noGrp="1"/>
          </p:cNvSpPr>
          <p:nvPr>
            <p:ph sz="half" idx="2"/>
          </p:nvPr>
        </p:nvSpPr>
        <p:spPr/>
        <p:txBody>
          <a:bodyPr/>
          <a:lstStyle/>
          <a:p>
            <a:pPr fontAlgn="base"/>
            <a:r>
              <a:rPr lang="en-US" dirty="0"/>
              <a:t>Arlington County Police Department: 703-558-2222</a:t>
            </a:r>
          </a:p>
          <a:p>
            <a:pPr fontAlgn="base"/>
            <a:r>
              <a:rPr lang="en-US" dirty="0"/>
              <a:t>Federal Trade Commission’s toll-free hotline: 877-438-4338</a:t>
            </a:r>
          </a:p>
        </p:txBody>
      </p:sp>
      <p:pic>
        <p:nvPicPr>
          <p:cNvPr id="5" name="Picture 2" descr="See the source image">
            <a:extLst>
              <a:ext uri="{FF2B5EF4-FFF2-40B4-BE49-F238E27FC236}">
                <a16:creationId xmlns:a16="http://schemas.microsoft.com/office/drawing/2014/main" id="{93DBBA4E-6A8B-43BE-888D-F3B1131A3677}"/>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300882" y="2103438"/>
            <a:ext cx="4195910" cy="3748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74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74A79-AF85-4970-AB03-CDF1FDAE4180}"/>
              </a:ext>
            </a:extLst>
          </p:cNvPr>
          <p:cNvSpPr>
            <a:spLocks noGrp="1"/>
          </p:cNvSpPr>
          <p:nvPr>
            <p:ph type="ctrTitle"/>
          </p:nvPr>
        </p:nvSpPr>
        <p:spPr/>
        <p:txBody>
          <a:bodyPr/>
          <a:lstStyle/>
          <a:p>
            <a:r>
              <a:rPr lang="en-US" dirty="0"/>
              <a:t>Fraud</a:t>
            </a:r>
          </a:p>
        </p:txBody>
      </p:sp>
    </p:spTree>
    <p:extLst>
      <p:ext uri="{BB962C8B-B14F-4D97-AF65-F5344CB8AC3E}">
        <p14:creationId xmlns:p14="http://schemas.microsoft.com/office/powerpoint/2010/main" val="557794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C4C869-A0EC-4D31-9460-5F7A9DF83A8E}"/>
              </a:ext>
            </a:extLst>
          </p:cNvPr>
          <p:cNvSpPr>
            <a:spLocks noGrp="1"/>
          </p:cNvSpPr>
          <p:nvPr>
            <p:ph type="title"/>
          </p:nvPr>
        </p:nvSpPr>
        <p:spPr/>
        <p:txBody>
          <a:bodyPr/>
          <a:lstStyle/>
          <a:p>
            <a:r>
              <a:rPr lang="en-US" b="1" dirty="0"/>
              <a:t>General Tips</a:t>
            </a:r>
            <a:endParaRPr lang="en-US" dirty="0"/>
          </a:p>
        </p:txBody>
      </p:sp>
      <p:sp>
        <p:nvSpPr>
          <p:cNvPr id="3" name="Content Placeholder 2">
            <a:extLst>
              <a:ext uri="{FF2B5EF4-FFF2-40B4-BE49-F238E27FC236}">
                <a16:creationId xmlns:a16="http://schemas.microsoft.com/office/drawing/2014/main" id="{685545E8-704C-47F3-B4D7-A7D70F36E422}"/>
              </a:ext>
            </a:extLst>
          </p:cNvPr>
          <p:cNvSpPr>
            <a:spLocks noGrp="1"/>
          </p:cNvSpPr>
          <p:nvPr>
            <p:ph idx="1"/>
          </p:nvPr>
        </p:nvSpPr>
        <p:spPr/>
        <p:txBody>
          <a:bodyPr/>
          <a:lstStyle/>
          <a:p>
            <a:pPr fontAlgn="base"/>
            <a:r>
              <a:rPr lang="en-US" dirty="0"/>
              <a:t>Be suspicious of:</a:t>
            </a:r>
          </a:p>
          <a:p>
            <a:pPr lvl="1" fontAlgn="base"/>
            <a:r>
              <a:rPr lang="en-US" dirty="0"/>
              <a:t>Strangers who are overly friendly or who offer to share “just-found money”</a:t>
            </a:r>
          </a:p>
          <a:p>
            <a:pPr lvl="1" fontAlgn="base"/>
            <a:r>
              <a:rPr lang="en-US" dirty="0"/>
              <a:t>Someone claiming to be a “bank examiner” who requests your help in catching a thief — a real bank official won’t ask you to take money out of your account for any reason</a:t>
            </a:r>
          </a:p>
          <a:p>
            <a:pPr lvl="1" fontAlgn="base"/>
            <a:r>
              <a:rPr lang="en-US" dirty="0"/>
              <a:t>The well-dressed “bank official” or uniformed “guard” who offers to make your bank transactions for you</a:t>
            </a:r>
          </a:p>
          <a:p>
            <a:pPr lvl="1" fontAlgn="base"/>
            <a:r>
              <a:rPr lang="en-US" dirty="0"/>
              <a:t>Phony debts after the death of a loved one — check it out before paying</a:t>
            </a:r>
          </a:p>
          <a:p>
            <a:pPr lvl="1" fontAlgn="base"/>
            <a:r>
              <a:rPr lang="en-US" dirty="0"/>
              <a:t>Getting something for nothing and deals that sound too good to be true</a:t>
            </a:r>
          </a:p>
          <a:p>
            <a:pPr lvl="1" fontAlgn="base"/>
            <a:r>
              <a:rPr lang="en-US" dirty="0"/>
              <a:t>“Free home inspection” offers or door-to-door solicitations for home improvements</a:t>
            </a:r>
          </a:p>
          <a:p>
            <a:pPr fontAlgn="base"/>
            <a:r>
              <a:rPr lang="en-US" dirty="0"/>
              <a:t>Stop and think before you hand anybody any cash.</a:t>
            </a:r>
          </a:p>
          <a:p>
            <a:pPr fontAlgn="base"/>
            <a:r>
              <a:rPr lang="en-US" dirty="0"/>
              <a:t>Read and understand anything you sign, especially the fine print.</a:t>
            </a:r>
          </a:p>
          <a:p>
            <a:pPr fontAlgn="base"/>
            <a:r>
              <a:rPr lang="en-US" dirty="0"/>
              <a:t>Report to the police any crime, attempted crime or suspicious person or activity. If you have any doubts about something, report it — you may prevent a crime.</a:t>
            </a:r>
          </a:p>
        </p:txBody>
      </p:sp>
      <p:pic>
        <p:nvPicPr>
          <p:cNvPr id="7170" name="Picture 2" descr="See the source image">
            <a:extLst>
              <a:ext uri="{FF2B5EF4-FFF2-40B4-BE49-F238E27FC236}">
                <a16:creationId xmlns:a16="http://schemas.microsoft.com/office/drawing/2014/main" id="{BD381F71-07A0-437C-B77E-1D80FB5D51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70962" y="421121"/>
            <a:ext cx="2910931" cy="2267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86444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BD303-3724-4A2E-88CB-125EA917ECF4}"/>
              </a:ext>
            </a:extLst>
          </p:cNvPr>
          <p:cNvSpPr>
            <a:spLocks noGrp="1"/>
          </p:cNvSpPr>
          <p:nvPr>
            <p:ph type="title"/>
          </p:nvPr>
        </p:nvSpPr>
        <p:spPr>
          <a:xfrm>
            <a:off x="1020146" y="818658"/>
            <a:ext cx="5875176" cy="1371600"/>
          </a:xfrm>
        </p:spPr>
        <p:txBody>
          <a:bodyPr/>
          <a:lstStyle/>
          <a:p>
            <a:pPr algn="ctr"/>
            <a:r>
              <a:rPr lang="en-US" b="1" dirty="0"/>
              <a:t>Credit Card Skimmers</a:t>
            </a:r>
            <a:endParaRPr lang="en-US" dirty="0"/>
          </a:p>
        </p:txBody>
      </p:sp>
      <p:sp>
        <p:nvSpPr>
          <p:cNvPr id="3" name="Content Placeholder 2">
            <a:extLst>
              <a:ext uri="{FF2B5EF4-FFF2-40B4-BE49-F238E27FC236}">
                <a16:creationId xmlns:a16="http://schemas.microsoft.com/office/drawing/2014/main" id="{A1D64DB2-084D-411C-9020-153742D03FC2}"/>
              </a:ext>
            </a:extLst>
          </p:cNvPr>
          <p:cNvSpPr>
            <a:spLocks noGrp="1"/>
          </p:cNvSpPr>
          <p:nvPr>
            <p:ph idx="1"/>
          </p:nvPr>
        </p:nvSpPr>
        <p:spPr>
          <a:xfrm>
            <a:off x="870857" y="1767217"/>
            <a:ext cx="6173755" cy="4448189"/>
          </a:xfrm>
        </p:spPr>
        <p:txBody>
          <a:bodyPr anchor="ctr">
            <a:normAutofit/>
          </a:bodyPr>
          <a:lstStyle/>
          <a:p>
            <a:pPr marL="0" indent="0" algn="ctr" fontAlgn="base">
              <a:buNone/>
            </a:pPr>
            <a:r>
              <a:rPr lang="en-US" dirty="0"/>
              <a:t>Credit card skimming cases are typically reported to police as credit card fraud. Since credit and debit cards are accepted at most locations, the challenge is identifying the point of compromise. Turnaround time from point of compromise to first fraudulent use varies depending on how the suspects intend to use the stolen data. Police work closely with banking institutes who notify us when there is a trend with customers cards being compromised and they identify the location all the cards have in common. Citizens are encouraged to regularly review their bank statements and report fraudulent activity. </a:t>
            </a:r>
          </a:p>
        </p:txBody>
      </p:sp>
      <p:pic>
        <p:nvPicPr>
          <p:cNvPr id="1026" name="Picture 2">
            <a:extLst>
              <a:ext uri="{FF2B5EF4-FFF2-40B4-BE49-F238E27FC236}">
                <a16:creationId xmlns:a16="http://schemas.microsoft.com/office/drawing/2014/main" id="{C634B893-71E2-49C9-B8B9-42A7D3E6E6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7127" y="373162"/>
            <a:ext cx="4260979" cy="6125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499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2024A8-89A1-45F1-ABBB-FDAF7E4482BC}"/>
              </a:ext>
            </a:extLst>
          </p:cNvPr>
          <p:cNvSpPr>
            <a:spLocks noGrp="1"/>
          </p:cNvSpPr>
          <p:nvPr>
            <p:ph type="title"/>
          </p:nvPr>
        </p:nvSpPr>
        <p:spPr/>
        <p:txBody>
          <a:bodyPr/>
          <a:lstStyle/>
          <a:p>
            <a:r>
              <a:rPr lang="en-US" b="1" dirty="0"/>
              <a:t>Consumer Fraud</a:t>
            </a:r>
            <a:endParaRPr lang="en-US" dirty="0"/>
          </a:p>
        </p:txBody>
      </p:sp>
      <p:sp>
        <p:nvSpPr>
          <p:cNvPr id="3" name="Content Placeholder 2">
            <a:extLst>
              <a:ext uri="{FF2B5EF4-FFF2-40B4-BE49-F238E27FC236}">
                <a16:creationId xmlns:a16="http://schemas.microsoft.com/office/drawing/2014/main" id="{F9BB5FD7-BE9B-473F-B99B-61724C27EDEF}"/>
              </a:ext>
            </a:extLst>
          </p:cNvPr>
          <p:cNvSpPr>
            <a:spLocks noGrp="1"/>
          </p:cNvSpPr>
          <p:nvPr>
            <p:ph idx="1"/>
          </p:nvPr>
        </p:nvSpPr>
        <p:spPr/>
        <p:txBody>
          <a:bodyPr>
            <a:normAutofit fontScale="77500" lnSpcReduction="20000"/>
          </a:bodyPr>
          <a:lstStyle/>
          <a:p>
            <a:pPr fontAlgn="base"/>
            <a:r>
              <a:rPr lang="en-US" dirty="0"/>
              <a:t>Beware of the smooth-talking salesman who comes to your home unannounced. Also, be weary of any phone call requesting a home appointment to give you something or asking you to participate in a survey.</a:t>
            </a:r>
          </a:p>
          <a:p>
            <a:pPr fontAlgn="base"/>
            <a:r>
              <a:rPr lang="en-US" dirty="0"/>
              <a:t>Be on the alert for the operator who poses as an inspector. If you’re approached in this way, ask for the person’s credentials and call the agency represented or the Arlington County Police Department (ACPD) at 703-558-2222.</a:t>
            </a:r>
          </a:p>
          <a:p>
            <a:pPr lvl="1" fontAlgn="base"/>
            <a:r>
              <a:rPr lang="en-US" dirty="0"/>
              <a:t>Watch out for bait-and-switch sales tactics. This is when a merchant advertises a product at a certain price or as possessing certain qualities, but when you attempt to buy it, you’re switched to a higher-priced or off-brand product.</a:t>
            </a:r>
          </a:p>
          <a:p>
            <a:pPr fontAlgn="base"/>
            <a:r>
              <a:rPr lang="en-US" dirty="0"/>
              <a:t>Fight the temptation of referral selling. This scheme offers you the chance to make quick money by supplying your friends and relatives’ names as prospective customers.</a:t>
            </a:r>
          </a:p>
          <a:p>
            <a:pPr fontAlgn="base"/>
            <a:r>
              <a:rPr lang="en-US" dirty="0"/>
              <a:t>Carefully investigate “free” or “bargain” offers. There is often a hidden trick or condition attached to the offer, which may result in you paying much more.</a:t>
            </a:r>
          </a:p>
          <a:p>
            <a:pPr fontAlgn="base"/>
            <a:r>
              <a:rPr lang="en-US" dirty="0"/>
              <a:t>Don’t be rushed into signing any papers. Carefully read, examine and understand all conditions of any contract or agreements. Never sign a blank contract or a contract with blank spaces.</a:t>
            </a:r>
          </a:p>
          <a:p>
            <a:pPr fontAlgn="base"/>
            <a:r>
              <a:rPr lang="en-US" dirty="0"/>
              <a:t>Don’t rely on verbal representations. Be sure that such promises can be found in the terms and conditions.</a:t>
            </a:r>
          </a:p>
          <a:p>
            <a:pPr fontAlgn="base"/>
            <a:r>
              <a:rPr lang="en-US" dirty="0"/>
              <a:t>Ask questions. Know exactly what you’re buying and find out what the product or service will cost.</a:t>
            </a:r>
          </a:p>
          <a:p>
            <a:pPr fontAlgn="base"/>
            <a:r>
              <a:rPr lang="en-US" dirty="0"/>
              <a:t>Know with whom you are dealing. Beware of the fly-by-night operator or the company without a local address. It’s safer to deal with a local merchant you know.</a:t>
            </a:r>
          </a:p>
          <a:p>
            <a:pPr fontAlgn="base"/>
            <a:r>
              <a:rPr lang="en-US" dirty="0"/>
              <a:t>Don’t hesitate to shop around. You may find a better price for the same product elsewhere.</a:t>
            </a:r>
          </a:p>
        </p:txBody>
      </p:sp>
    </p:spTree>
    <p:extLst>
      <p:ext uri="{BB962C8B-B14F-4D97-AF65-F5344CB8AC3E}">
        <p14:creationId xmlns:p14="http://schemas.microsoft.com/office/powerpoint/2010/main" val="22501717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988BC-CD7B-4C0D-A2F3-3F97E9847BB5}"/>
              </a:ext>
            </a:extLst>
          </p:cNvPr>
          <p:cNvSpPr>
            <a:spLocks noGrp="1"/>
          </p:cNvSpPr>
          <p:nvPr>
            <p:ph type="title"/>
          </p:nvPr>
        </p:nvSpPr>
        <p:spPr/>
        <p:txBody>
          <a:bodyPr/>
          <a:lstStyle/>
          <a:p>
            <a:r>
              <a:rPr lang="en-US" b="1" dirty="0"/>
              <a:t>Credit Cards</a:t>
            </a:r>
            <a:endParaRPr lang="en-US" dirty="0"/>
          </a:p>
        </p:txBody>
      </p:sp>
      <p:sp>
        <p:nvSpPr>
          <p:cNvPr id="3" name="Content Placeholder 2">
            <a:extLst>
              <a:ext uri="{FF2B5EF4-FFF2-40B4-BE49-F238E27FC236}">
                <a16:creationId xmlns:a16="http://schemas.microsoft.com/office/drawing/2014/main" id="{9158C2CA-192E-4538-B60E-150EBE40C039}"/>
              </a:ext>
            </a:extLst>
          </p:cNvPr>
          <p:cNvSpPr>
            <a:spLocks noGrp="1"/>
          </p:cNvSpPr>
          <p:nvPr>
            <p:ph idx="1"/>
          </p:nvPr>
        </p:nvSpPr>
        <p:spPr/>
        <p:txBody>
          <a:bodyPr/>
          <a:lstStyle/>
          <a:p>
            <a:pPr fontAlgn="base"/>
            <a:r>
              <a:rPr lang="en-US" dirty="0"/>
              <a:t>Never give your credit card number over the                                                                                           telephone to unsolicited callers.</a:t>
            </a:r>
          </a:p>
          <a:p>
            <a:pPr fontAlgn="base"/>
            <a:r>
              <a:rPr lang="en-US" dirty="0"/>
              <a:t>Don’t put your account number on the outside                                                                                                         of envelopes when making monthly payments.</a:t>
            </a:r>
          </a:p>
          <a:p>
            <a:pPr fontAlgn="base"/>
            <a:r>
              <a:rPr lang="en-US" dirty="0"/>
              <a:t>Keep your credit card number confidential                                                                                                                      —it represents your money.</a:t>
            </a:r>
          </a:p>
          <a:p>
            <a:pPr fontAlgn="base"/>
            <a:r>
              <a:rPr lang="en-US" dirty="0"/>
              <a:t>Report a lost or stolen credit card by calling                                                                                                                           the card issuer’s toll-free phone number. To limit                                                                                                                                  your liability from unauthorized charges, follow                                                                                                                                           the card issuer’s instructions explicitly.</a:t>
            </a:r>
          </a:p>
        </p:txBody>
      </p:sp>
      <p:pic>
        <p:nvPicPr>
          <p:cNvPr id="6146" name="Picture 2" descr="See the source image">
            <a:extLst>
              <a:ext uri="{FF2B5EF4-FFF2-40B4-BE49-F238E27FC236}">
                <a16:creationId xmlns:a16="http://schemas.microsoft.com/office/drawing/2014/main" id="{F5420726-A92F-43CD-8DCC-BA996B6B76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1193164"/>
            <a:ext cx="48768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61365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9467B-547B-490A-AFB3-219C204CD8F7}"/>
              </a:ext>
            </a:extLst>
          </p:cNvPr>
          <p:cNvSpPr>
            <a:spLocks noGrp="1"/>
          </p:cNvSpPr>
          <p:nvPr>
            <p:ph type="title"/>
          </p:nvPr>
        </p:nvSpPr>
        <p:spPr/>
        <p:txBody>
          <a:bodyPr/>
          <a:lstStyle/>
          <a:p>
            <a:r>
              <a:rPr lang="en-US" b="1" dirty="0"/>
              <a:t>Contracts</a:t>
            </a:r>
            <a:endParaRPr lang="en-US" dirty="0"/>
          </a:p>
        </p:txBody>
      </p:sp>
      <p:sp>
        <p:nvSpPr>
          <p:cNvPr id="3" name="Content Placeholder 2">
            <a:extLst>
              <a:ext uri="{FF2B5EF4-FFF2-40B4-BE49-F238E27FC236}">
                <a16:creationId xmlns:a16="http://schemas.microsoft.com/office/drawing/2014/main" id="{0B65AAA7-1371-4F01-837A-D53129ADE7CE}"/>
              </a:ext>
            </a:extLst>
          </p:cNvPr>
          <p:cNvSpPr>
            <a:spLocks noGrp="1"/>
          </p:cNvSpPr>
          <p:nvPr>
            <p:ph idx="1"/>
          </p:nvPr>
        </p:nvSpPr>
        <p:spPr/>
        <p:txBody>
          <a:bodyPr/>
          <a:lstStyle/>
          <a:p>
            <a:pPr fontAlgn="base"/>
            <a:r>
              <a:rPr lang="en-US" dirty="0"/>
              <a:t>When signing a contract, agree to the printed terms in the contract, not to verbal representations.</a:t>
            </a:r>
          </a:p>
          <a:p>
            <a:pPr fontAlgn="base"/>
            <a:r>
              <a:rPr lang="en-US" dirty="0"/>
              <a:t>Always keep a copy of what you sign.</a:t>
            </a:r>
          </a:p>
          <a:p>
            <a:pPr fontAlgn="base"/>
            <a:r>
              <a:rPr lang="en-US" dirty="0"/>
              <a:t>Have all the blanks in the contract filled in before you sign it.</a:t>
            </a:r>
          </a:p>
          <a:p>
            <a:pPr fontAlgn="base"/>
            <a:r>
              <a:rPr lang="en-US" dirty="0"/>
              <a:t>Understand the contract before you sign it. Generally, there is no “buyer’s right to cancel” clause in contracts signed at a company’s place of business.</a:t>
            </a:r>
          </a:p>
          <a:p>
            <a:pPr fontAlgn="base"/>
            <a:r>
              <a:rPr lang="en-US" dirty="0"/>
              <a:t>Be suspicious of anyone who won’t let you take a copy of a proposed contract or agreement to someone you trust before you sign.  Call the Consumer Protection Hotline – Handled by the Office of the Attorney General, VA toll free at 800-552-9963 or at 804-786-2042 for suggestions.</a:t>
            </a:r>
          </a:p>
          <a:p>
            <a:pPr fontAlgn="base"/>
            <a:r>
              <a:rPr lang="en-US" dirty="0"/>
              <a:t>Don’t accept the seller’s word that any part of a contract doesn’t apply to you (unless that part is crossed out on all copies and initials) or that something not listed will be done unless it is written in before you sign.</a:t>
            </a:r>
          </a:p>
        </p:txBody>
      </p:sp>
    </p:spTree>
    <p:extLst>
      <p:ext uri="{BB962C8B-B14F-4D97-AF65-F5344CB8AC3E}">
        <p14:creationId xmlns:p14="http://schemas.microsoft.com/office/powerpoint/2010/main" val="1926281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A6168-7710-4E58-B013-6237C8683E0F}"/>
              </a:ext>
            </a:extLst>
          </p:cNvPr>
          <p:cNvSpPr>
            <a:spLocks noGrp="1"/>
          </p:cNvSpPr>
          <p:nvPr>
            <p:ph type="title"/>
          </p:nvPr>
        </p:nvSpPr>
        <p:spPr/>
        <p:txBody>
          <a:bodyPr/>
          <a:lstStyle/>
          <a:p>
            <a:r>
              <a:rPr lang="en-US" dirty="0"/>
              <a:t>Scams</a:t>
            </a:r>
          </a:p>
        </p:txBody>
      </p:sp>
    </p:spTree>
    <p:extLst>
      <p:ext uri="{BB962C8B-B14F-4D97-AF65-F5344CB8AC3E}">
        <p14:creationId xmlns:p14="http://schemas.microsoft.com/office/powerpoint/2010/main" val="4270911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91C1E-5F87-45FD-8180-A848A268317A}"/>
              </a:ext>
            </a:extLst>
          </p:cNvPr>
          <p:cNvSpPr>
            <a:spLocks noGrp="1"/>
          </p:cNvSpPr>
          <p:nvPr>
            <p:ph type="title"/>
          </p:nvPr>
        </p:nvSpPr>
        <p:spPr/>
        <p:txBody>
          <a:bodyPr/>
          <a:lstStyle/>
          <a:p>
            <a:r>
              <a:rPr lang="en-US" b="1" dirty="0"/>
              <a:t>Senior Scams (Why targeted?)</a:t>
            </a:r>
          </a:p>
        </p:txBody>
      </p:sp>
      <p:sp>
        <p:nvSpPr>
          <p:cNvPr id="3" name="Content Placeholder 2">
            <a:extLst>
              <a:ext uri="{FF2B5EF4-FFF2-40B4-BE49-F238E27FC236}">
                <a16:creationId xmlns:a16="http://schemas.microsoft.com/office/drawing/2014/main" id="{56F9AF01-9FB2-4E2A-95CE-ABFBF5A8A825}"/>
              </a:ext>
            </a:extLst>
          </p:cNvPr>
          <p:cNvSpPr>
            <a:spLocks noGrp="1"/>
          </p:cNvSpPr>
          <p:nvPr>
            <p:ph idx="1"/>
          </p:nvPr>
        </p:nvSpPr>
        <p:spPr/>
        <p:txBody>
          <a:bodyPr>
            <a:normAutofit fontScale="85000" lnSpcReduction="20000"/>
          </a:bodyPr>
          <a:lstStyle/>
          <a:p>
            <a:r>
              <a:rPr lang="en-US" dirty="0"/>
              <a:t>Vulnerability &amp; Loneliness:</a:t>
            </a:r>
          </a:p>
          <a:p>
            <a:pPr lvl="1"/>
            <a:r>
              <a:rPr lang="en-US" dirty="0"/>
              <a:t>they spend hours talking to potential victims</a:t>
            </a:r>
          </a:p>
          <a:p>
            <a:pPr lvl="1"/>
            <a:r>
              <a:rPr lang="en-US" dirty="0"/>
              <a:t>They first try to get a small contribution and establish a trusting relationship</a:t>
            </a:r>
          </a:p>
          <a:p>
            <a:pPr lvl="1"/>
            <a:endParaRPr lang="en-US" dirty="0"/>
          </a:p>
          <a:p>
            <a:r>
              <a:rPr lang="en-US" dirty="0"/>
              <a:t>Declining Health:</a:t>
            </a:r>
          </a:p>
          <a:p>
            <a:pPr lvl="1"/>
            <a:r>
              <a:rPr lang="en-US" dirty="0"/>
              <a:t>Makes it difficult to leave house &amp; deprives them of their ability to perform simple household repairs. This makes the offer of chores preformed difficult to resist.</a:t>
            </a:r>
          </a:p>
          <a:p>
            <a:pPr lvl="1"/>
            <a:r>
              <a:rPr lang="en-US" dirty="0"/>
              <a:t>Declining mental health (Alzheimer’s disease)or another ailment may make it difficult to remember whether they agreed to make a particular investment or to send a check for a cause.</a:t>
            </a:r>
          </a:p>
          <a:p>
            <a:pPr lvl="1"/>
            <a:endParaRPr lang="en-US" dirty="0"/>
          </a:p>
          <a:p>
            <a:r>
              <a:rPr lang="en-US" dirty="0"/>
              <a:t>Accessibility:</a:t>
            </a:r>
          </a:p>
          <a:p>
            <a:pPr lvl="1"/>
            <a:r>
              <a:rPr lang="en-US" dirty="0"/>
              <a:t>Being retired or suffering from physical problems, seniors are the group of people most likely to be at home to receive a telemarketer’s call or visit from a door to door salesman.</a:t>
            </a:r>
          </a:p>
          <a:p>
            <a:pPr lvl="1"/>
            <a:endParaRPr lang="en-US" dirty="0"/>
          </a:p>
          <a:p>
            <a:r>
              <a:rPr lang="en-US" dirty="0"/>
              <a:t>Isolation:</a:t>
            </a:r>
          </a:p>
          <a:p>
            <a:pPr lvl="1"/>
            <a:r>
              <a:rPr lang="en-US" dirty="0"/>
              <a:t>An increasingly sad fact of life for seniors</a:t>
            </a:r>
          </a:p>
          <a:p>
            <a:pPr lvl="1"/>
            <a:r>
              <a:rPr lang="en-US" dirty="0"/>
              <a:t>Loneliness can sometimes can sometimes cause them to reach out to telemarketers for company</a:t>
            </a:r>
          </a:p>
          <a:p>
            <a:pPr lvl="1"/>
            <a:r>
              <a:rPr lang="en-US" dirty="0"/>
              <a:t>Seniors may not have regular contact with relatives and friends to discuss prospective investment schemes or </a:t>
            </a:r>
            <a:r>
              <a:rPr lang="en-US"/>
              <a:t>financial affairs.</a:t>
            </a:r>
            <a:endParaRPr lang="en-US" dirty="0"/>
          </a:p>
        </p:txBody>
      </p:sp>
    </p:spTree>
    <p:extLst>
      <p:ext uri="{BB962C8B-B14F-4D97-AF65-F5344CB8AC3E}">
        <p14:creationId xmlns:p14="http://schemas.microsoft.com/office/powerpoint/2010/main" val="834309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52EEF-3806-4041-86EA-29A13633C847}"/>
              </a:ext>
            </a:extLst>
          </p:cNvPr>
          <p:cNvSpPr>
            <a:spLocks noGrp="1"/>
          </p:cNvSpPr>
          <p:nvPr>
            <p:ph type="ctrTitle"/>
          </p:nvPr>
        </p:nvSpPr>
        <p:spPr/>
        <p:txBody>
          <a:bodyPr/>
          <a:lstStyle/>
          <a:p>
            <a:r>
              <a:rPr lang="en-US" dirty="0"/>
              <a:t>Cyber Safety</a:t>
            </a:r>
          </a:p>
        </p:txBody>
      </p:sp>
    </p:spTree>
    <p:extLst>
      <p:ext uri="{BB962C8B-B14F-4D97-AF65-F5344CB8AC3E}">
        <p14:creationId xmlns:p14="http://schemas.microsoft.com/office/powerpoint/2010/main" val="3410672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527F243-2C85-68AC-F696-C465CE6F4054}"/>
              </a:ext>
            </a:extLst>
          </p:cNvPr>
          <p:cNvPicPr>
            <a:picLocks noChangeAspect="1"/>
          </p:cNvPicPr>
          <p:nvPr/>
        </p:nvPicPr>
        <p:blipFill>
          <a:blip r:embed="rId3"/>
          <a:stretch>
            <a:fillRect/>
          </a:stretch>
        </p:blipFill>
        <p:spPr>
          <a:xfrm>
            <a:off x="363894" y="373055"/>
            <a:ext cx="4736839" cy="6111887"/>
          </a:xfrm>
          <a:prstGeom prst="rect">
            <a:avLst/>
          </a:prstGeom>
        </p:spPr>
      </p:pic>
      <p:sp>
        <p:nvSpPr>
          <p:cNvPr id="8" name="TextBox 7">
            <a:extLst>
              <a:ext uri="{FF2B5EF4-FFF2-40B4-BE49-F238E27FC236}">
                <a16:creationId xmlns:a16="http://schemas.microsoft.com/office/drawing/2014/main" id="{AE0348AE-51B1-A963-AB60-F53F3B503485}"/>
              </a:ext>
            </a:extLst>
          </p:cNvPr>
          <p:cNvSpPr txBox="1"/>
          <p:nvPr/>
        </p:nvSpPr>
        <p:spPr>
          <a:xfrm>
            <a:off x="5793313" y="543721"/>
            <a:ext cx="5359879" cy="1200329"/>
          </a:xfrm>
          <a:prstGeom prst="rect">
            <a:avLst/>
          </a:prstGeom>
          <a:noFill/>
        </p:spPr>
        <p:txBody>
          <a:bodyPr wrap="square" rtlCol="0">
            <a:spAutoFit/>
          </a:bodyPr>
          <a:lstStyle/>
          <a:p>
            <a:pPr algn="ctr"/>
            <a:r>
              <a:rPr lang="en-US" sz="3600" b="1" dirty="0">
                <a:solidFill>
                  <a:srgbClr val="FF0000"/>
                </a:solidFill>
                <a:latin typeface="+mj-lt"/>
              </a:rPr>
              <a:t>STOP! SLOW DOWN AND THINK!</a:t>
            </a:r>
          </a:p>
        </p:txBody>
      </p:sp>
      <p:sp>
        <p:nvSpPr>
          <p:cNvPr id="3" name="TextBox 2">
            <a:extLst>
              <a:ext uri="{FF2B5EF4-FFF2-40B4-BE49-F238E27FC236}">
                <a16:creationId xmlns:a16="http://schemas.microsoft.com/office/drawing/2014/main" id="{CA7A932B-14C3-F10C-72FB-742E65A4C517}"/>
              </a:ext>
            </a:extLst>
          </p:cNvPr>
          <p:cNvSpPr txBox="1"/>
          <p:nvPr/>
        </p:nvSpPr>
        <p:spPr>
          <a:xfrm>
            <a:off x="5678236" y="1744050"/>
            <a:ext cx="5359879" cy="4401205"/>
          </a:xfrm>
          <a:prstGeom prst="rect">
            <a:avLst/>
          </a:prstGeom>
          <a:noFill/>
        </p:spPr>
        <p:txBody>
          <a:bodyPr wrap="square" rtlCol="0">
            <a:spAutoFit/>
          </a:bodyPr>
          <a:lstStyle/>
          <a:p>
            <a:pPr marL="285750" indent="-285750">
              <a:buFont typeface="Arial" panose="020B0604020202020204" pitchFamily="34" charset="0"/>
              <a:buChar char="•"/>
            </a:pPr>
            <a:r>
              <a:rPr lang="en-US" sz="1400" dirty="0"/>
              <a:t>Scammers often pretend </a:t>
            </a:r>
            <a:r>
              <a:rPr lang="en-US" sz="1400" b="1" dirty="0"/>
              <a:t>authority figures</a:t>
            </a:r>
            <a:r>
              <a:rPr lang="en-US" sz="1400" dirty="0"/>
              <a:t>, suck as members of law enforcement or bank employees. Scammers may give you Bitcoin as an option to pay off a credit or a warrant.</a:t>
            </a:r>
          </a:p>
          <a:p>
            <a:endParaRPr lang="en-US" sz="1400" dirty="0"/>
          </a:p>
          <a:p>
            <a:pPr marL="285750" indent="-285750">
              <a:buFont typeface="Arial" panose="020B0604020202020204" pitchFamily="34" charset="0"/>
              <a:buChar char="•"/>
            </a:pPr>
            <a:r>
              <a:rPr lang="en-US" sz="1400" dirty="0"/>
              <a:t>To ensure legitimacy, explain that you will call them back once you have determined how to pay them. Once off the phone with the potential scammer, call your bank directly and inquire. </a:t>
            </a:r>
          </a:p>
          <a:p>
            <a:endParaRPr lang="en-US" sz="1400" dirty="0"/>
          </a:p>
          <a:p>
            <a:pPr marL="285750" indent="-285750">
              <a:buFont typeface="Arial" panose="020B0604020202020204" pitchFamily="34" charset="0"/>
              <a:buChar char="•"/>
            </a:pPr>
            <a:r>
              <a:rPr lang="en-US" sz="1400" dirty="0"/>
              <a:t>Arlington County Police Department and Sheriff’s Office </a:t>
            </a:r>
            <a:r>
              <a:rPr lang="en-US" sz="1400" b="1" dirty="0"/>
              <a:t>does not</a:t>
            </a:r>
            <a:r>
              <a:rPr lang="en-US" sz="1400" dirty="0"/>
              <a:t> allow you to pay off “warrants.” This should be a easy </a:t>
            </a:r>
            <a:r>
              <a:rPr lang="en-US" sz="1400" b="1" dirty="0">
                <a:solidFill>
                  <a:srgbClr val="FF0000"/>
                </a:solidFill>
              </a:rPr>
              <a:t>red flag </a:t>
            </a:r>
            <a:r>
              <a:rPr lang="en-US" sz="1400" dirty="0"/>
              <a:t>to spot. If you want to see if you have warrants under your name, you can all the police department to verify.</a:t>
            </a:r>
          </a:p>
          <a:p>
            <a:endParaRPr lang="en-US" sz="1400" dirty="0"/>
          </a:p>
          <a:p>
            <a:pPr marL="285750" indent="-285750">
              <a:buFont typeface="Arial" panose="020B0604020202020204" pitchFamily="34" charset="0"/>
              <a:buChar char="•"/>
            </a:pPr>
            <a:r>
              <a:rPr lang="en-US" sz="1400" dirty="0"/>
              <a:t>ACPD has placed one of the flyers seen to the left on every bitcoin machine known to us in the county as a reminder to </a:t>
            </a:r>
            <a:r>
              <a:rPr lang="en-US" sz="1400" b="1" dirty="0"/>
              <a:t>slow down before sending unverified money to unconfirmed individuals.</a:t>
            </a:r>
          </a:p>
        </p:txBody>
      </p:sp>
    </p:spTree>
    <p:extLst>
      <p:ext uri="{BB962C8B-B14F-4D97-AF65-F5344CB8AC3E}">
        <p14:creationId xmlns:p14="http://schemas.microsoft.com/office/powerpoint/2010/main" val="41613843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FA39-73BE-4EBF-BF75-9195A99E7701}"/>
              </a:ext>
            </a:extLst>
          </p:cNvPr>
          <p:cNvSpPr>
            <a:spLocks noGrp="1"/>
          </p:cNvSpPr>
          <p:nvPr>
            <p:ph type="title"/>
          </p:nvPr>
        </p:nvSpPr>
        <p:spPr/>
        <p:txBody>
          <a:bodyPr/>
          <a:lstStyle/>
          <a:p>
            <a:r>
              <a:rPr lang="en-US" b="1" dirty="0"/>
              <a:t>Home Repairs</a:t>
            </a:r>
            <a:endParaRPr lang="en-US" dirty="0"/>
          </a:p>
        </p:txBody>
      </p:sp>
      <p:sp>
        <p:nvSpPr>
          <p:cNvPr id="3" name="Content Placeholder 2">
            <a:extLst>
              <a:ext uri="{FF2B5EF4-FFF2-40B4-BE49-F238E27FC236}">
                <a16:creationId xmlns:a16="http://schemas.microsoft.com/office/drawing/2014/main" id="{E86E5EAE-DA8A-44DE-BB56-D21BF6B2A0D9}"/>
              </a:ext>
            </a:extLst>
          </p:cNvPr>
          <p:cNvSpPr>
            <a:spLocks noGrp="1"/>
          </p:cNvSpPr>
          <p:nvPr>
            <p:ph idx="1"/>
          </p:nvPr>
        </p:nvSpPr>
        <p:spPr>
          <a:xfrm>
            <a:off x="1066800" y="1744824"/>
            <a:ext cx="10058400" cy="4207920"/>
          </a:xfrm>
        </p:spPr>
        <p:txBody>
          <a:bodyPr numCol="3">
            <a:normAutofit fontScale="25000" lnSpcReduction="20000"/>
          </a:bodyPr>
          <a:lstStyle/>
          <a:p>
            <a:pPr fontAlgn="base"/>
            <a:r>
              <a:rPr lang="en-US" sz="4800" dirty="0"/>
              <a:t>Shop around</a:t>
            </a:r>
            <a:r>
              <a:rPr lang="en-US" sz="4800" b="1" dirty="0"/>
              <a:t> </a:t>
            </a:r>
            <a:r>
              <a:rPr lang="en-US" sz="4800" dirty="0"/>
              <a:t>— get estimates from at least three contractors and check with people who had work performed by them. Call the Consumer Protection Hotline – Handled by the Office of the Attorney General, VA toll free at </a:t>
            </a:r>
            <a:r>
              <a:rPr lang="en-US" sz="4800" dirty="0">
                <a:hlinkClick r:id="rId2"/>
              </a:rPr>
              <a:t>800-552-9963</a:t>
            </a:r>
            <a:r>
              <a:rPr lang="en-US" sz="4800" dirty="0"/>
              <a:t> or at </a:t>
            </a:r>
            <a:r>
              <a:rPr lang="en-US" sz="4800" dirty="0">
                <a:hlinkClick r:id="rId3"/>
              </a:rPr>
              <a:t>804-786-2042</a:t>
            </a:r>
            <a:r>
              <a:rPr lang="en-US" sz="4800" dirty="0"/>
              <a:t> to determine if  there are any complaints against the contractors.</a:t>
            </a:r>
          </a:p>
          <a:p>
            <a:pPr fontAlgn="base"/>
            <a:r>
              <a:rPr lang="en-US" sz="4800" dirty="0"/>
              <a:t>Before you sign the contract, make sure you understand the contract and that it includes the following information:</a:t>
            </a:r>
          </a:p>
          <a:p>
            <a:pPr lvl="1" fontAlgn="base"/>
            <a:r>
              <a:rPr lang="en-US" sz="4800" dirty="0"/>
              <a:t>A description and total cost of the services to be performed</a:t>
            </a:r>
          </a:p>
          <a:p>
            <a:pPr lvl="1" fontAlgn="base"/>
            <a:r>
              <a:rPr lang="en-US" sz="4800" dirty="0"/>
              <a:t>Types of materials to be used</a:t>
            </a:r>
          </a:p>
          <a:p>
            <a:pPr lvl="1" fontAlgn="base"/>
            <a:r>
              <a:rPr lang="en-US" sz="4800" dirty="0"/>
              <a:t>Start and completion dates</a:t>
            </a:r>
          </a:p>
          <a:p>
            <a:pPr lvl="1" fontAlgn="base"/>
            <a:r>
              <a:rPr lang="en-US" sz="4800" dirty="0"/>
              <a:t>Warranty information, if applicable</a:t>
            </a:r>
          </a:p>
          <a:p>
            <a:pPr fontAlgn="base"/>
            <a:r>
              <a:rPr lang="en-US" sz="4800" dirty="0"/>
              <a:t>Be cautious of companies that require advanced payments.</a:t>
            </a:r>
          </a:p>
          <a:p>
            <a:pPr fontAlgn="base"/>
            <a:r>
              <a:rPr lang="en-US" sz="4800" dirty="0"/>
              <a:t>Remember that the cheapest bid may not always be the best.</a:t>
            </a:r>
          </a:p>
          <a:p>
            <a:pPr fontAlgn="base"/>
            <a:r>
              <a:rPr lang="en-US" sz="4800" dirty="0"/>
              <a:t>Learn more about the home repair/improvement permit process in Arlington by visiting the </a:t>
            </a:r>
            <a:r>
              <a:rPr lang="en-US" sz="4800" dirty="0">
                <a:hlinkClick r:id="rId4"/>
              </a:rPr>
              <a:t>Building Arlington Website</a:t>
            </a:r>
            <a:r>
              <a:rPr lang="en-US" sz="4800" dirty="0"/>
              <a:t> or call the Arlington County Building Inspection Division at </a:t>
            </a:r>
            <a:r>
              <a:rPr lang="en-US" sz="4800" dirty="0">
                <a:hlinkClick r:id="rId5"/>
              </a:rPr>
              <a:t>703-228-3800</a:t>
            </a:r>
            <a:r>
              <a:rPr lang="en-US" sz="4800" dirty="0"/>
              <a:t>.</a:t>
            </a:r>
          </a:p>
          <a:p>
            <a:pPr fontAlgn="base"/>
            <a:r>
              <a:rPr lang="en-US" sz="4800" dirty="0"/>
              <a:t>The County requires all home improvement contractors to be licensed and to show prospective customers a County-issued identification card on request. This includes installers of:</a:t>
            </a:r>
          </a:p>
          <a:p>
            <a:pPr fontAlgn="base"/>
            <a:r>
              <a:rPr lang="en-US" sz="4800" dirty="0"/>
              <a:t>Aluminum or other siding</a:t>
            </a:r>
          </a:p>
          <a:p>
            <a:pPr fontAlgn="base"/>
            <a:r>
              <a:rPr lang="en-US" sz="4800" dirty="0"/>
              <a:t>Concrete work</a:t>
            </a:r>
          </a:p>
          <a:p>
            <a:pPr fontAlgn="base"/>
            <a:r>
              <a:rPr lang="en-US" sz="4800" dirty="0"/>
              <a:t>Structural changes</a:t>
            </a:r>
          </a:p>
          <a:p>
            <a:pPr fontAlgn="base"/>
            <a:r>
              <a:rPr lang="en-US" sz="4800" dirty="0"/>
              <a:t>Doors</a:t>
            </a:r>
          </a:p>
          <a:p>
            <a:pPr fontAlgn="base"/>
            <a:r>
              <a:rPr lang="en-US" sz="4800" dirty="0"/>
              <a:t>Fences</a:t>
            </a:r>
          </a:p>
          <a:p>
            <a:pPr fontAlgn="base"/>
            <a:r>
              <a:rPr lang="en-US" sz="4800" dirty="0"/>
              <a:t>Fire damage repairs</a:t>
            </a:r>
          </a:p>
          <a:p>
            <a:pPr fontAlgn="base"/>
            <a:r>
              <a:rPr lang="en-US" sz="4800" dirty="0"/>
              <a:t>Kitchen and bathroom remodeling</a:t>
            </a:r>
          </a:p>
          <a:p>
            <a:pPr fontAlgn="base"/>
            <a:r>
              <a:rPr lang="en-US" sz="4800" dirty="0"/>
              <a:t>Masonry</a:t>
            </a:r>
          </a:p>
          <a:p>
            <a:pPr fontAlgn="base"/>
            <a:r>
              <a:rPr lang="en-US" sz="4800" dirty="0"/>
              <a:t>Roofing</a:t>
            </a:r>
          </a:p>
          <a:p>
            <a:pPr fontAlgn="base"/>
            <a:r>
              <a:rPr lang="en-US" sz="4800" dirty="0"/>
              <a:t>Swimming pools</a:t>
            </a:r>
          </a:p>
          <a:p>
            <a:pPr fontAlgn="base"/>
            <a:r>
              <a:rPr lang="en-US" sz="4800" dirty="0"/>
              <a:t>Waterproofing</a:t>
            </a:r>
          </a:p>
          <a:p>
            <a:pPr marL="0" indent="0" fontAlgn="base">
              <a:buNone/>
            </a:pPr>
            <a:r>
              <a:rPr lang="en-US" sz="4800" b="1" dirty="0"/>
              <a:t>Note:</a:t>
            </a:r>
            <a:r>
              <a:rPr lang="en-US" sz="4800" dirty="0"/>
              <a:t> This licensing requirement doesn’t apply to landscapers or painters (except when the paint is to be applied to a roof or asphalt paving), or to licensed electricians, gas fitters or plumbers (who are licensed under a different provision of the Code). For more information, call the Arlington County Building Inspection Division at 703-228-3800, or the Office of the Attorney General, VA Consumer Protection Hotline toll free at 800-552-9963 or at 804-786-2042.</a:t>
            </a:r>
          </a:p>
          <a:p>
            <a:endParaRPr lang="en-US" dirty="0"/>
          </a:p>
        </p:txBody>
      </p:sp>
      <p:pic>
        <p:nvPicPr>
          <p:cNvPr id="4098" name="Picture 2" descr="Home Icon Icons - Download Free Vector Icons | Noun Project">
            <a:extLst>
              <a:ext uri="{FF2B5EF4-FFF2-40B4-BE49-F238E27FC236}">
                <a16:creationId xmlns:a16="http://schemas.microsoft.com/office/drawing/2014/main" id="{50B439FA-C61F-41E7-B6BD-B4FB88B115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26456" y="4769159"/>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3166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72925-9CCA-4C14-89DB-84DA52B2557F}"/>
              </a:ext>
            </a:extLst>
          </p:cNvPr>
          <p:cNvSpPr>
            <a:spLocks noGrp="1"/>
          </p:cNvSpPr>
          <p:nvPr>
            <p:ph type="title"/>
          </p:nvPr>
        </p:nvSpPr>
        <p:spPr/>
        <p:txBody>
          <a:bodyPr/>
          <a:lstStyle/>
          <a:p>
            <a:r>
              <a:rPr lang="en-US" b="1" dirty="0"/>
              <a:t>Door-to-Door Sales</a:t>
            </a:r>
            <a:endParaRPr lang="en-US" dirty="0"/>
          </a:p>
        </p:txBody>
      </p:sp>
      <p:sp>
        <p:nvSpPr>
          <p:cNvPr id="3" name="Content Placeholder 2">
            <a:extLst>
              <a:ext uri="{FF2B5EF4-FFF2-40B4-BE49-F238E27FC236}">
                <a16:creationId xmlns:a16="http://schemas.microsoft.com/office/drawing/2014/main" id="{06E6092F-35E2-47DE-9DDE-98DCC52C8B4F}"/>
              </a:ext>
            </a:extLst>
          </p:cNvPr>
          <p:cNvSpPr>
            <a:spLocks noGrp="1"/>
          </p:cNvSpPr>
          <p:nvPr>
            <p:ph idx="1"/>
          </p:nvPr>
        </p:nvSpPr>
        <p:spPr/>
        <p:txBody>
          <a:bodyPr/>
          <a:lstStyle/>
          <a:p>
            <a:pPr fontAlgn="base"/>
            <a:r>
              <a:rPr lang="en-US" dirty="0"/>
              <a:t>Be suspicious of a solicitor who says, “You’ve been selected …” or “I’m taking a survey.”</a:t>
            </a:r>
          </a:p>
          <a:p>
            <a:pPr fontAlgn="base"/>
            <a:r>
              <a:rPr lang="en-US" dirty="0"/>
              <a:t>Ask to see the solicitor’s identification and company credentials, including a </a:t>
            </a:r>
            <a:r>
              <a:rPr lang="en-US" dirty="0">
                <a:hlinkClick r:id="rId2"/>
              </a:rPr>
              <a:t>County Solicitor’s License</a:t>
            </a:r>
            <a:r>
              <a:rPr lang="en-US" dirty="0"/>
              <a:t>. The County requires all door-to-door salespersons to be licensed and to show prospective customers a County-issued identification card on request.</a:t>
            </a:r>
          </a:p>
          <a:p>
            <a:pPr fontAlgn="base"/>
            <a:r>
              <a:rPr lang="en-US" dirty="0"/>
              <a:t>Buy only if you need the item, not because you may feel sorry for the solicitor.</a:t>
            </a:r>
          </a:p>
          <a:p>
            <a:pPr fontAlgn="base"/>
            <a:r>
              <a:rPr lang="en-US" dirty="0"/>
              <a:t>Insist on a written guarantee.</a:t>
            </a:r>
          </a:p>
          <a:p>
            <a:pPr fontAlgn="base"/>
            <a:r>
              <a:rPr lang="en-US" dirty="0"/>
              <a:t>Take ample time to consider the purchase. Avoid any high-pressure tactics.</a:t>
            </a:r>
          </a:p>
          <a:p>
            <a:pPr fontAlgn="base"/>
            <a:r>
              <a:rPr lang="en-US" dirty="0"/>
              <a:t>Never sign a contract unless you completely understand it and know the total cost.</a:t>
            </a:r>
          </a:p>
          <a:p>
            <a:pPr fontAlgn="base"/>
            <a:r>
              <a:rPr lang="en-US" b="1" dirty="0"/>
              <a:t>Note:</a:t>
            </a:r>
            <a:r>
              <a:rPr lang="en-US" dirty="0"/>
              <a:t> Virginia state law provides a buyer of most consumer goods and services with three days to cancel a home solicitation sale after a purchase. If a </a:t>
            </a:r>
            <a:r>
              <a:rPr lang="en-US" dirty="0">
                <a:hlinkClick r:id="rId3"/>
              </a:rPr>
              <a:t>“Buyer’s Right to Cancel”</a:t>
            </a:r>
            <a:r>
              <a:rPr lang="en-US" dirty="0"/>
              <a:t> clause is not included in the contract and the company won’t accept a written cancellation, call the Consumer Protection Hotline – Handled by the Office of the Attorney General, VA toll free at </a:t>
            </a:r>
            <a:r>
              <a:rPr lang="en-US" dirty="0">
                <a:hlinkClick r:id="rId4"/>
              </a:rPr>
              <a:t>800-552-9963</a:t>
            </a:r>
            <a:r>
              <a:rPr lang="en-US" dirty="0"/>
              <a:t> or at </a:t>
            </a:r>
            <a:r>
              <a:rPr lang="en-US" dirty="0">
                <a:hlinkClick r:id="rId5"/>
              </a:rPr>
              <a:t>804-786-2042</a:t>
            </a:r>
            <a:r>
              <a:rPr lang="en-US" dirty="0"/>
              <a:t>.</a:t>
            </a:r>
          </a:p>
        </p:txBody>
      </p:sp>
    </p:spTree>
    <p:extLst>
      <p:ext uri="{BB962C8B-B14F-4D97-AF65-F5344CB8AC3E}">
        <p14:creationId xmlns:p14="http://schemas.microsoft.com/office/powerpoint/2010/main" val="9152977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con - CUSTOMER SERVICE | Png images, Quickbooks, Business icon">
            <a:extLst>
              <a:ext uri="{FF2B5EF4-FFF2-40B4-BE49-F238E27FC236}">
                <a16:creationId xmlns:a16="http://schemas.microsoft.com/office/drawing/2014/main" id="{66E5C460-303A-436A-8698-BD47EB4BA5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9896" y="439796"/>
            <a:ext cx="1657739" cy="1657739"/>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user, profile, Avatar, Social, Telemarketer icon">
            <a:extLst>
              <a:ext uri="{FF2B5EF4-FFF2-40B4-BE49-F238E27FC236}">
                <a16:creationId xmlns:a16="http://schemas.microsoft.com/office/drawing/2014/main" id="{3FABDA22-6675-4568-BB4B-BA266C347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4466" y="445382"/>
            <a:ext cx="1657738" cy="16577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04EA98-DF00-4A8B-B45A-30E5F7E39CA6}"/>
              </a:ext>
            </a:extLst>
          </p:cNvPr>
          <p:cNvSpPr>
            <a:spLocks noGrp="1"/>
          </p:cNvSpPr>
          <p:nvPr>
            <p:ph type="title"/>
          </p:nvPr>
        </p:nvSpPr>
        <p:spPr/>
        <p:txBody>
          <a:bodyPr/>
          <a:lstStyle/>
          <a:p>
            <a:r>
              <a:rPr lang="en-US" b="1" dirty="0"/>
              <a:t>Telemarketing</a:t>
            </a:r>
            <a:endParaRPr lang="en-US" dirty="0"/>
          </a:p>
        </p:txBody>
      </p:sp>
      <p:sp>
        <p:nvSpPr>
          <p:cNvPr id="3" name="Content Placeholder 2">
            <a:extLst>
              <a:ext uri="{FF2B5EF4-FFF2-40B4-BE49-F238E27FC236}">
                <a16:creationId xmlns:a16="http://schemas.microsoft.com/office/drawing/2014/main" id="{370DC3DE-86B0-4511-A279-10D14E3C3C5E}"/>
              </a:ext>
            </a:extLst>
          </p:cNvPr>
          <p:cNvSpPr>
            <a:spLocks noGrp="1"/>
          </p:cNvSpPr>
          <p:nvPr>
            <p:ph idx="1"/>
          </p:nvPr>
        </p:nvSpPr>
        <p:spPr>
          <a:xfrm>
            <a:off x="1066800" y="2180876"/>
            <a:ext cx="10058400" cy="3849624"/>
          </a:xfrm>
        </p:spPr>
        <p:txBody>
          <a:bodyPr/>
          <a:lstStyle/>
          <a:p>
            <a:pPr fontAlgn="base"/>
            <a:r>
              <a:rPr lang="en-US" dirty="0"/>
              <a:t>To avoid a telemarketing scheme, tell the caller you’re not interested and/or just hang up the phone.</a:t>
            </a:r>
          </a:p>
          <a:p>
            <a:pPr fontAlgn="base"/>
            <a:r>
              <a:rPr lang="en-US" dirty="0"/>
              <a:t>Never give a telemarketer your credit card number, bank account number or Social Security Number, or authorize bank drafts.</a:t>
            </a:r>
          </a:p>
          <a:p>
            <a:pPr fontAlgn="base"/>
            <a:r>
              <a:rPr lang="en-US" dirty="0"/>
              <a:t>When listening to a sales pitch, remember the federal government’s Telemarketing Sales Rules:</a:t>
            </a:r>
          </a:p>
          <a:p>
            <a:pPr lvl="1" fontAlgn="base"/>
            <a:r>
              <a:rPr lang="en-US" dirty="0"/>
              <a:t>You must be told the name of the company, the fact that it’s a sales call and what’s being sold.</a:t>
            </a:r>
          </a:p>
          <a:p>
            <a:pPr lvl="1" fontAlgn="base"/>
            <a:r>
              <a:rPr lang="en-US" dirty="0"/>
              <a:t>If there’s a prize offering, you must be told immediately that there’s no purchase necessary to win, and you can’t be asked to pay anything for it. You can’t even be required to pay shipping charges. If it’s a sweepstakes, the caller must tell you how to enter without making a purchase.</a:t>
            </a:r>
          </a:p>
          <a:p>
            <a:pPr lvl="1" fontAlgn="base"/>
            <a:r>
              <a:rPr lang="en-US" dirty="0"/>
              <a:t>You can’t be asked to pay in advance for services such as cleansing your credit record, finding you a loan or acquiring a prize you’ve supposedly won. You pay for services only if they’ve been delivered.</a:t>
            </a:r>
          </a:p>
          <a:p>
            <a:pPr lvl="1" fontAlgn="base"/>
            <a:r>
              <a:rPr lang="en-US" dirty="0"/>
              <a:t>You shouldn’t be called before 8 a.m. or after 9 p.m. If you tell telemarketers not to call again, they can’t. If they do, they’ve broken the law.</a:t>
            </a:r>
          </a:p>
          <a:p>
            <a:pPr lvl="1" fontAlgn="base"/>
            <a:r>
              <a:rPr lang="en-US" dirty="0"/>
              <a:t>If you’re guaranteed a refund, the caller has to tell you all the limitations.</a:t>
            </a:r>
          </a:p>
          <a:p>
            <a:pPr fontAlgn="base"/>
            <a:r>
              <a:rPr lang="en-US" dirty="0"/>
              <a:t>If you suspect fraud, call the National Fraud Information Center at 800-876-7060.</a:t>
            </a:r>
          </a:p>
        </p:txBody>
      </p:sp>
    </p:spTree>
    <p:extLst>
      <p:ext uri="{BB962C8B-B14F-4D97-AF65-F5344CB8AC3E}">
        <p14:creationId xmlns:p14="http://schemas.microsoft.com/office/powerpoint/2010/main" val="11145591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79B0-FEF3-4C12-B006-9DAE6912D656}"/>
              </a:ext>
            </a:extLst>
          </p:cNvPr>
          <p:cNvSpPr>
            <a:spLocks noGrp="1"/>
          </p:cNvSpPr>
          <p:nvPr>
            <p:ph type="title"/>
          </p:nvPr>
        </p:nvSpPr>
        <p:spPr>
          <a:xfrm>
            <a:off x="5461518" y="651304"/>
            <a:ext cx="5864942" cy="1371600"/>
          </a:xfrm>
        </p:spPr>
        <p:txBody>
          <a:bodyPr anchor="ctr">
            <a:normAutofit/>
          </a:bodyPr>
          <a:lstStyle/>
          <a:p>
            <a:pPr algn="ctr"/>
            <a:r>
              <a:rPr lang="en-US" b="1" dirty="0"/>
              <a:t>Charitable Solicitations</a:t>
            </a:r>
            <a:endParaRPr lang="en-US" dirty="0"/>
          </a:p>
        </p:txBody>
      </p:sp>
      <p:sp>
        <p:nvSpPr>
          <p:cNvPr id="3" name="Content Placeholder 2">
            <a:extLst>
              <a:ext uri="{FF2B5EF4-FFF2-40B4-BE49-F238E27FC236}">
                <a16:creationId xmlns:a16="http://schemas.microsoft.com/office/drawing/2014/main" id="{9F7D3F30-EC24-47C6-B795-BCE141A554D7}"/>
              </a:ext>
            </a:extLst>
          </p:cNvPr>
          <p:cNvSpPr>
            <a:spLocks noGrp="1"/>
          </p:cNvSpPr>
          <p:nvPr>
            <p:ph sz="half" idx="1"/>
          </p:nvPr>
        </p:nvSpPr>
        <p:spPr>
          <a:xfrm>
            <a:off x="6096000" y="2022904"/>
            <a:ext cx="4663440" cy="3749040"/>
          </a:xfrm>
        </p:spPr>
        <p:txBody>
          <a:bodyPr>
            <a:normAutofit/>
          </a:bodyPr>
          <a:lstStyle/>
          <a:p>
            <a:pPr fontAlgn="base">
              <a:lnSpc>
                <a:spcPct val="100000"/>
              </a:lnSpc>
            </a:pPr>
            <a:r>
              <a:rPr lang="en-US" sz="1300" dirty="0"/>
              <a:t>When approached by a charitable solicitor, follow these practices:</a:t>
            </a:r>
          </a:p>
          <a:p>
            <a:pPr fontAlgn="base">
              <a:lnSpc>
                <a:spcPct val="100000"/>
              </a:lnSpc>
            </a:pPr>
            <a:r>
              <a:rPr lang="en-US" sz="1300" dirty="0"/>
              <a:t>Demand to see the solicitor’s proper identification.</a:t>
            </a:r>
          </a:p>
          <a:p>
            <a:pPr fontAlgn="base">
              <a:lnSpc>
                <a:spcPct val="100000"/>
              </a:lnSpc>
            </a:pPr>
            <a:r>
              <a:rPr lang="en-US" sz="1300" dirty="0"/>
              <a:t>Donate only to familiar causes and organizations.</a:t>
            </a:r>
          </a:p>
          <a:p>
            <a:pPr fontAlgn="base">
              <a:lnSpc>
                <a:spcPct val="100000"/>
              </a:lnSpc>
            </a:pPr>
            <a:r>
              <a:rPr lang="en-US" sz="1300" dirty="0"/>
              <a:t>Check an organization’s reliability by calling the Consumer Protection Hotline – Handled by the Office of the Attorney General, VA toll free at 800-552-9963 or at 804-786-2042.</a:t>
            </a:r>
          </a:p>
          <a:p>
            <a:pPr fontAlgn="base">
              <a:lnSpc>
                <a:spcPct val="100000"/>
              </a:lnSpc>
            </a:pPr>
            <a:r>
              <a:rPr lang="en-US" sz="1300" dirty="0"/>
              <a:t>To find out more about the charitable organization and how much your contribution will be used for charitable purposes, call the Office of Charitable and Regulatory Programs (OCRP) within the Virginia Department of Agriculture and Consumer Services at 804-786-1343. All charitable organizations must be registered with OCRP.</a:t>
            </a:r>
          </a:p>
        </p:txBody>
      </p:sp>
      <p:pic>
        <p:nvPicPr>
          <p:cNvPr id="2050" name="Picture 2">
            <a:extLst>
              <a:ext uri="{FF2B5EF4-FFF2-40B4-BE49-F238E27FC236}">
                <a16:creationId xmlns:a16="http://schemas.microsoft.com/office/drawing/2014/main" id="{F27E2F40-B5C3-4DC4-9AC5-B1FED7BA71F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99618" y="362054"/>
            <a:ext cx="4738431" cy="6133892"/>
          </a:xfrm>
          <a:prstGeom prst="rect">
            <a:avLst/>
          </a:prstGeom>
          <a:solidFill>
            <a:srgbClr val="FFFFFF"/>
          </a:solidFill>
        </p:spPr>
      </p:pic>
    </p:spTree>
    <p:extLst>
      <p:ext uri="{BB962C8B-B14F-4D97-AF65-F5344CB8AC3E}">
        <p14:creationId xmlns:p14="http://schemas.microsoft.com/office/powerpoint/2010/main" val="18124399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19A6F-0989-4AC1-9F24-2BDAFC56B25A}"/>
              </a:ext>
            </a:extLst>
          </p:cNvPr>
          <p:cNvSpPr>
            <a:spLocks noGrp="1"/>
          </p:cNvSpPr>
          <p:nvPr>
            <p:ph type="title"/>
          </p:nvPr>
        </p:nvSpPr>
        <p:spPr/>
        <p:txBody>
          <a:bodyPr>
            <a:normAutofit/>
          </a:bodyPr>
          <a:lstStyle/>
          <a:p>
            <a:r>
              <a:rPr lang="en-US" b="1" dirty="0"/>
              <a:t>Outstanding Warrant and Jury Duty Scams</a:t>
            </a:r>
            <a:endParaRPr lang="en-US" dirty="0"/>
          </a:p>
        </p:txBody>
      </p:sp>
      <p:sp>
        <p:nvSpPr>
          <p:cNvPr id="3" name="Content Placeholder 2">
            <a:extLst>
              <a:ext uri="{FF2B5EF4-FFF2-40B4-BE49-F238E27FC236}">
                <a16:creationId xmlns:a16="http://schemas.microsoft.com/office/drawing/2014/main" id="{941ED2AB-C307-4E98-BFD1-D0E5B3256470}"/>
              </a:ext>
            </a:extLst>
          </p:cNvPr>
          <p:cNvSpPr>
            <a:spLocks noGrp="1"/>
          </p:cNvSpPr>
          <p:nvPr>
            <p:ph idx="1"/>
          </p:nvPr>
        </p:nvSpPr>
        <p:spPr/>
        <p:txBody>
          <a:bodyPr/>
          <a:lstStyle/>
          <a:p>
            <a:pPr fontAlgn="base"/>
            <a:r>
              <a:rPr lang="en-US" dirty="0"/>
              <a:t>Periodically, residents have reported receiving unsolicited phone calls claiming they have failed to appear for jury duty and/or have an outstanding warrant for their arrest. The resident is provided with a phone number and instructed to call an individual the scammer claims to be a Lieutenant with the Arlington County Sheriff’s Office or other local law enforcement agencies. The scammer then demands immediate payment for an alleged fine. Through threats and intimidation, they attempt to convince residents to purchase prepaid credit cards and provide the identification numbers which allows the scammers to obtain the money from the cards.</a:t>
            </a:r>
          </a:p>
          <a:p>
            <a:pPr fontAlgn="base"/>
            <a:r>
              <a:rPr lang="en-US" dirty="0"/>
              <a:t>If you receive a call of this nature, immediately hang up with the caller and verify the claim by calling the Arlington County Sheriff’s Office at </a:t>
            </a:r>
            <a:r>
              <a:rPr lang="en-US" dirty="0">
                <a:hlinkClick r:id="rId2"/>
              </a:rPr>
              <a:t>703.228.4460</a:t>
            </a:r>
            <a:r>
              <a:rPr lang="en-US" dirty="0"/>
              <a:t>. Never use a phone number provided to you from the caller to verify their credibility.</a:t>
            </a:r>
          </a:p>
          <a:p>
            <a:pPr fontAlgn="base"/>
            <a:r>
              <a:rPr lang="en-US" dirty="0"/>
              <a:t>As a reminder, the Arlington County Police Department and Sheriff’s Office will not call and ask for money over the phone.</a:t>
            </a:r>
          </a:p>
        </p:txBody>
      </p:sp>
    </p:spTree>
    <p:extLst>
      <p:ext uri="{BB962C8B-B14F-4D97-AF65-F5344CB8AC3E}">
        <p14:creationId xmlns:p14="http://schemas.microsoft.com/office/powerpoint/2010/main" val="796549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67495-4D18-4C5A-83E9-BB6F0B612073}"/>
              </a:ext>
            </a:extLst>
          </p:cNvPr>
          <p:cNvSpPr>
            <a:spLocks noGrp="1"/>
          </p:cNvSpPr>
          <p:nvPr>
            <p:ph type="title"/>
          </p:nvPr>
        </p:nvSpPr>
        <p:spPr/>
        <p:txBody>
          <a:bodyPr/>
          <a:lstStyle/>
          <a:p>
            <a:r>
              <a:rPr lang="en-US" b="1" dirty="0"/>
              <a:t>Social Security Scam</a:t>
            </a:r>
          </a:p>
        </p:txBody>
      </p:sp>
      <p:sp>
        <p:nvSpPr>
          <p:cNvPr id="3" name="Content Placeholder 2">
            <a:extLst>
              <a:ext uri="{FF2B5EF4-FFF2-40B4-BE49-F238E27FC236}">
                <a16:creationId xmlns:a16="http://schemas.microsoft.com/office/drawing/2014/main" id="{C5AC45FD-8DBE-4895-B926-8AB25F99A064}"/>
              </a:ext>
            </a:extLst>
          </p:cNvPr>
          <p:cNvSpPr>
            <a:spLocks noGrp="1"/>
          </p:cNvSpPr>
          <p:nvPr>
            <p:ph idx="1"/>
          </p:nvPr>
        </p:nvSpPr>
        <p:spPr/>
        <p:txBody>
          <a:bodyPr/>
          <a:lstStyle/>
          <a:p>
            <a:r>
              <a:rPr lang="en-US" dirty="0"/>
              <a:t>Calls saying your social security number has been compromised and is now locked.</a:t>
            </a:r>
          </a:p>
          <a:p>
            <a:r>
              <a:rPr lang="en-US" dirty="0"/>
              <a:t>It is best to just hang up and block the number.</a:t>
            </a:r>
          </a:p>
          <a:p>
            <a:r>
              <a:rPr lang="en-US" dirty="0"/>
              <a:t>If there is truly something wrong with your SSN, you will receive the information via snail mail.</a:t>
            </a:r>
          </a:p>
          <a:p>
            <a:r>
              <a:rPr lang="en-US" dirty="0"/>
              <a:t>DO NOT give any personal information.</a:t>
            </a:r>
          </a:p>
          <a:p>
            <a:r>
              <a:rPr lang="en-US" dirty="0"/>
              <a:t>If they are calling you, they should already have your information.</a:t>
            </a:r>
          </a:p>
          <a:p>
            <a:r>
              <a:rPr lang="en-US" dirty="0"/>
              <a:t>There is no need to confirm any of your information.</a:t>
            </a:r>
          </a:p>
        </p:txBody>
      </p:sp>
      <p:pic>
        <p:nvPicPr>
          <p:cNvPr id="1026" name="Picture 2" descr="Image result for social security icon">
            <a:extLst>
              <a:ext uri="{FF2B5EF4-FFF2-40B4-BE49-F238E27FC236}">
                <a16:creationId xmlns:a16="http://schemas.microsoft.com/office/drawing/2014/main" id="{71B5EEEE-7007-4A73-B6AF-5A5F8EF1F1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73284" y="3590628"/>
            <a:ext cx="3481052" cy="2506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6463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97AD-4416-4828-88A7-56D6B1EDCEAC}"/>
              </a:ext>
            </a:extLst>
          </p:cNvPr>
          <p:cNvSpPr>
            <a:spLocks noGrp="1"/>
          </p:cNvSpPr>
          <p:nvPr>
            <p:ph type="title"/>
          </p:nvPr>
        </p:nvSpPr>
        <p:spPr/>
        <p:txBody>
          <a:bodyPr/>
          <a:lstStyle/>
          <a:p>
            <a:r>
              <a:rPr lang="en-US" dirty="0"/>
              <a:t>Report a Crime</a:t>
            </a:r>
          </a:p>
        </p:txBody>
      </p:sp>
      <p:sp>
        <p:nvSpPr>
          <p:cNvPr id="3" name="Content Placeholder 2">
            <a:extLst>
              <a:ext uri="{FF2B5EF4-FFF2-40B4-BE49-F238E27FC236}">
                <a16:creationId xmlns:a16="http://schemas.microsoft.com/office/drawing/2014/main" id="{067AD87B-E8E8-4FCB-A080-8FD47F83B22A}"/>
              </a:ext>
            </a:extLst>
          </p:cNvPr>
          <p:cNvSpPr>
            <a:spLocks noGrp="1"/>
          </p:cNvSpPr>
          <p:nvPr>
            <p:ph sz="half" idx="1"/>
          </p:nvPr>
        </p:nvSpPr>
        <p:spPr/>
        <p:txBody>
          <a:bodyPr>
            <a:normAutofit fontScale="85000" lnSpcReduction="10000"/>
          </a:bodyPr>
          <a:lstStyle/>
          <a:p>
            <a:pPr marL="0" indent="0">
              <a:buNone/>
            </a:pPr>
            <a:r>
              <a:rPr lang="en-US"/>
              <a:t>ACPD </a:t>
            </a:r>
            <a:r>
              <a:rPr lang="en-US" dirty="0"/>
              <a:t>asks that the public report applicable non-emergency incidents using the online reporting system. Officers continue to proactively patrol the County and respond to in-progress crimes and emergency calls where there is an immediate threat to life, health or property.</a:t>
            </a:r>
          </a:p>
          <a:p>
            <a:pPr marL="0" indent="0">
              <a:buNone/>
            </a:pPr>
            <a:endParaRPr lang="en-US" dirty="0"/>
          </a:p>
          <a:p>
            <a:pPr marL="0" indent="0">
              <a:buNone/>
            </a:pPr>
            <a:r>
              <a:rPr lang="en-US" b="1" u="sng" dirty="0"/>
              <a:t>Make an online report:</a:t>
            </a:r>
          </a:p>
          <a:p>
            <a:pPr marL="0" indent="0">
              <a:buNone/>
            </a:pPr>
            <a:r>
              <a:rPr lang="en-US" dirty="0">
                <a:hlinkClick r:id="rId3"/>
              </a:rPr>
              <a:t>Online Police Reporting System - Police (arlingtonva.us)</a:t>
            </a:r>
            <a:endParaRPr lang="en-US" dirty="0"/>
          </a:p>
          <a:p>
            <a:pPr marL="0" indent="0">
              <a:buNone/>
            </a:pPr>
            <a:r>
              <a:rPr lang="en-US" dirty="0"/>
              <a:t>Call the non-emergency number: 703-558-2222.</a:t>
            </a:r>
          </a:p>
          <a:p>
            <a:pPr marL="0" indent="0">
              <a:buNone/>
            </a:pPr>
            <a:r>
              <a:rPr lang="en-US" dirty="0"/>
              <a:t>In an emergency call 9-1-1.</a:t>
            </a:r>
          </a:p>
        </p:txBody>
      </p:sp>
      <p:pic>
        <p:nvPicPr>
          <p:cNvPr id="6" name="Picture 5" descr="A blue and white police badge&#10;&#10;Description automatically generated">
            <a:extLst>
              <a:ext uri="{FF2B5EF4-FFF2-40B4-BE49-F238E27FC236}">
                <a16:creationId xmlns:a16="http://schemas.microsoft.com/office/drawing/2014/main" id="{2C25C773-EDA4-2977-374A-F26B7983B2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73040" y="834735"/>
            <a:ext cx="4752160" cy="5188529"/>
          </a:xfrm>
          <a:prstGeom prst="rect">
            <a:avLst/>
          </a:prstGeom>
        </p:spPr>
      </p:pic>
    </p:spTree>
    <p:extLst>
      <p:ext uri="{BB962C8B-B14F-4D97-AF65-F5344CB8AC3E}">
        <p14:creationId xmlns:p14="http://schemas.microsoft.com/office/powerpoint/2010/main" val="3694942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14310-EBEA-4DDB-98B8-9884955BA69E}"/>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068869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1B7988-C998-4E1A-AF7B-25BE87133097}"/>
              </a:ext>
            </a:extLst>
          </p:cNvPr>
          <p:cNvSpPr>
            <a:spLocks noGrp="1"/>
          </p:cNvSpPr>
          <p:nvPr>
            <p:ph sz="half" idx="1"/>
          </p:nvPr>
        </p:nvSpPr>
        <p:spPr>
          <a:xfrm>
            <a:off x="614516" y="1860755"/>
            <a:ext cx="5481484" cy="3136490"/>
          </a:xfrm>
        </p:spPr>
        <p:txBody>
          <a:bodyPr>
            <a:normAutofit/>
          </a:bodyPr>
          <a:lstStyle/>
          <a:p>
            <a:pPr marL="0" indent="0">
              <a:lnSpc>
                <a:spcPct val="100000"/>
              </a:lnSpc>
              <a:buNone/>
            </a:pPr>
            <a:r>
              <a:rPr lang="en-US" b="1" dirty="0"/>
              <a:t>Limit the amount of personal information you post. </a:t>
            </a:r>
            <a:r>
              <a:rPr lang="en-US" dirty="0"/>
              <a:t>Do not post information that makes you vulnerable, such as your address, or information about your daily routine or schedule.</a:t>
            </a:r>
            <a:r>
              <a:rPr lang="en-US" b="1" dirty="0"/>
              <a:t> </a:t>
            </a:r>
          </a:p>
          <a:p>
            <a:pPr marL="0" indent="0">
              <a:lnSpc>
                <a:spcPct val="100000"/>
              </a:lnSpc>
              <a:buNone/>
            </a:pPr>
            <a:r>
              <a:rPr lang="en-US" b="1" dirty="0"/>
              <a:t>The internet is a public resource. </a:t>
            </a:r>
            <a:r>
              <a:rPr lang="en-US" dirty="0"/>
              <a:t>Only post what you are comfortable with anyone seeing.</a:t>
            </a:r>
          </a:p>
          <a:p>
            <a:pPr marL="0" indent="0">
              <a:lnSpc>
                <a:spcPct val="100000"/>
              </a:lnSpc>
              <a:buNone/>
            </a:pPr>
            <a:r>
              <a:rPr lang="en-US" b="1" dirty="0"/>
              <a:t>Be wary of strangers. </a:t>
            </a:r>
            <a:r>
              <a:rPr lang="en-US" dirty="0"/>
              <a:t>It is easy for people to misrepresent their identities and motives on the internet. Avoid interacting with people you don’t know.</a:t>
            </a:r>
          </a:p>
        </p:txBody>
      </p:sp>
      <p:pic>
        <p:nvPicPr>
          <p:cNvPr id="2054" name="Picture 6" descr="Image result for security">
            <a:extLst>
              <a:ext uri="{FF2B5EF4-FFF2-40B4-BE49-F238E27FC236}">
                <a16:creationId xmlns:a16="http://schemas.microsoft.com/office/drawing/2014/main" id="{2788AE5A-DF52-4C96-ABE0-C5F499C981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0316" y="1101214"/>
            <a:ext cx="5197168" cy="4429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82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8D50538-55EA-45E2-80CD-00815FEC75D6}"/>
              </a:ext>
            </a:extLst>
          </p:cNvPr>
          <p:cNvGrpSpPr/>
          <p:nvPr/>
        </p:nvGrpSpPr>
        <p:grpSpPr>
          <a:xfrm>
            <a:off x="3844413" y="2483587"/>
            <a:ext cx="6636774" cy="1708546"/>
            <a:chOff x="1371600" y="1812726"/>
            <a:chExt cx="5486400" cy="1708546"/>
          </a:xfrm>
        </p:grpSpPr>
        <p:sp>
          <p:nvSpPr>
            <p:cNvPr id="3" name="Rectangle 2">
              <a:extLst>
                <a:ext uri="{FF2B5EF4-FFF2-40B4-BE49-F238E27FC236}">
                  <a16:creationId xmlns:a16="http://schemas.microsoft.com/office/drawing/2014/main" id="{3BA96E11-DF9C-4423-8761-586B97AFEBC4}"/>
                </a:ext>
              </a:extLst>
            </p:cNvPr>
            <p:cNvSpPr/>
            <p:nvPr/>
          </p:nvSpPr>
          <p:spPr>
            <a:xfrm>
              <a:off x="1371600" y="1812726"/>
              <a:ext cx="5486400" cy="1708546"/>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TextBox 3">
              <a:extLst>
                <a:ext uri="{FF2B5EF4-FFF2-40B4-BE49-F238E27FC236}">
                  <a16:creationId xmlns:a16="http://schemas.microsoft.com/office/drawing/2014/main" id="{3BAA2F26-1162-41CD-B7F4-9FD332012897}"/>
                </a:ext>
              </a:extLst>
            </p:cNvPr>
            <p:cNvSpPr txBox="1"/>
            <p:nvPr/>
          </p:nvSpPr>
          <p:spPr>
            <a:xfrm>
              <a:off x="1371600" y="1812726"/>
              <a:ext cx="5486400" cy="17085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451" tIns="433971" rIns="106451" bIns="433971" numCol="1" spcCol="1270" anchor="ctr" anchorCtr="0">
              <a:noAutofit/>
            </a:bodyPr>
            <a:lstStyle/>
            <a:p>
              <a:pPr marL="0" lvl="0" indent="0" algn="l" defTabSz="622300">
                <a:lnSpc>
                  <a:spcPct val="90000"/>
                </a:lnSpc>
                <a:spcBef>
                  <a:spcPct val="0"/>
                </a:spcBef>
                <a:spcAft>
                  <a:spcPct val="35000"/>
                </a:spcAft>
                <a:buNone/>
              </a:pPr>
              <a:r>
                <a:rPr lang="en-US" sz="1400" b="1" kern="1200" dirty="0"/>
                <a:t>Evaluate your privacy settings. </a:t>
              </a:r>
              <a:r>
                <a:rPr lang="en-US" sz="1400" kern="1200" dirty="0"/>
                <a:t>A site’s default settings may not offer the level of protection you desire and may change, so review your privacy settings regularly.</a:t>
              </a:r>
            </a:p>
          </p:txBody>
        </p:sp>
      </p:grpSp>
      <p:grpSp>
        <p:nvGrpSpPr>
          <p:cNvPr id="5" name="Group 4">
            <a:extLst>
              <a:ext uri="{FF2B5EF4-FFF2-40B4-BE49-F238E27FC236}">
                <a16:creationId xmlns:a16="http://schemas.microsoft.com/office/drawing/2014/main" id="{7C44BCD3-22D7-41BA-B65C-23C8ED59FDAE}"/>
              </a:ext>
            </a:extLst>
          </p:cNvPr>
          <p:cNvGrpSpPr/>
          <p:nvPr/>
        </p:nvGrpSpPr>
        <p:grpSpPr>
          <a:xfrm>
            <a:off x="1506793" y="4433024"/>
            <a:ext cx="2337620" cy="1708546"/>
            <a:chOff x="0" y="3623786"/>
            <a:chExt cx="1371600" cy="1708546"/>
          </a:xfrm>
        </p:grpSpPr>
        <p:sp>
          <p:nvSpPr>
            <p:cNvPr id="6" name="Rectangle 5">
              <a:extLst>
                <a:ext uri="{FF2B5EF4-FFF2-40B4-BE49-F238E27FC236}">
                  <a16:creationId xmlns:a16="http://schemas.microsoft.com/office/drawing/2014/main" id="{6397C3A7-1134-4517-B191-1D7BC8CEB9A5}"/>
                </a:ext>
              </a:extLst>
            </p:cNvPr>
            <p:cNvSpPr/>
            <p:nvPr/>
          </p:nvSpPr>
          <p:spPr>
            <a:xfrm>
              <a:off x="0" y="3623786"/>
              <a:ext cx="1371600" cy="1708546"/>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0C88F3E-8621-41FB-AC01-DAD12208E9AD}"/>
                </a:ext>
              </a:extLst>
            </p:cNvPr>
            <p:cNvSpPr txBox="1"/>
            <p:nvPr/>
          </p:nvSpPr>
          <p:spPr>
            <a:xfrm>
              <a:off x="0" y="3623786"/>
              <a:ext cx="1371600" cy="170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1" tIns="168766" rIns="72581" bIns="168766" numCol="1" spcCol="1270" anchor="ctr" anchorCtr="0">
              <a:noAutofit/>
            </a:bodyPr>
            <a:lstStyle/>
            <a:p>
              <a:pPr marL="0" lvl="0" indent="0" algn="ctr" defTabSz="755650">
                <a:lnSpc>
                  <a:spcPct val="90000"/>
                </a:lnSpc>
                <a:spcBef>
                  <a:spcPct val="0"/>
                </a:spcBef>
                <a:spcAft>
                  <a:spcPct val="35000"/>
                </a:spcAft>
                <a:buNone/>
              </a:pPr>
              <a:r>
                <a:rPr lang="en-US" sz="1700" kern="1200"/>
                <a:t>Use</a:t>
              </a:r>
            </a:p>
          </p:txBody>
        </p:sp>
      </p:grpSp>
      <p:grpSp>
        <p:nvGrpSpPr>
          <p:cNvPr id="8" name="Group 7">
            <a:extLst>
              <a:ext uri="{FF2B5EF4-FFF2-40B4-BE49-F238E27FC236}">
                <a16:creationId xmlns:a16="http://schemas.microsoft.com/office/drawing/2014/main" id="{83C2217A-8337-4675-9F94-76595CD073CE}"/>
              </a:ext>
            </a:extLst>
          </p:cNvPr>
          <p:cNvGrpSpPr/>
          <p:nvPr/>
        </p:nvGrpSpPr>
        <p:grpSpPr>
          <a:xfrm>
            <a:off x="3844413" y="4433024"/>
            <a:ext cx="6636774" cy="1708546"/>
            <a:chOff x="1371600" y="3623786"/>
            <a:chExt cx="5486400" cy="1708546"/>
          </a:xfrm>
        </p:grpSpPr>
        <p:sp>
          <p:nvSpPr>
            <p:cNvPr id="9" name="Rectangle 8">
              <a:extLst>
                <a:ext uri="{FF2B5EF4-FFF2-40B4-BE49-F238E27FC236}">
                  <a16:creationId xmlns:a16="http://schemas.microsoft.com/office/drawing/2014/main" id="{C8D71DB9-DD64-462B-B3D2-DDE9C4985770}"/>
                </a:ext>
              </a:extLst>
            </p:cNvPr>
            <p:cNvSpPr/>
            <p:nvPr/>
          </p:nvSpPr>
          <p:spPr>
            <a:xfrm>
              <a:off x="1371600" y="3623786"/>
              <a:ext cx="5486400" cy="1708546"/>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0" name="TextBox 9">
              <a:extLst>
                <a:ext uri="{FF2B5EF4-FFF2-40B4-BE49-F238E27FC236}">
                  <a16:creationId xmlns:a16="http://schemas.microsoft.com/office/drawing/2014/main" id="{821BB78A-A42B-4ED6-97B8-B2CD52F99B96}"/>
                </a:ext>
              </a:extLst>
            </p:cNvPr>
            <p:cNvSpPr txBox="1"/>
            <p:nvPr/>
          </p:nvSpPr>
          <p:spPr>
            <a:xfrm>
              <a:off x="1371600" y="3623786"/>
              <a:ext cx="5486400" cy="17085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451" tIns="433971" rIns="106451" bIns="433971" numCol="1" spcCol="1270" anchor="ctr" anchorCtr="0">
              <a:noAutofit/>
            </a:bodyPr>
            <a:lstStyle/>
            <a:p>
              <a:pPr marL="0" lvl="0" indent="0" algn="l" defTabSz="622300">
                <a:lnSpc>
                  <a:spcPct val="90000"/>
                </a:lnSpc>
                <a:spcBef>
                  <a:spcPct val="0"/>
                </a:spcBef>
                <a:spcAft>
                  <a:spcPct val="35000"/>
                </a:spcAft>
                <a:buNone/>
              </a:pPr>
              <a:r>
                <a:rPr lang="en-US" sz="1400" b="1" kern="1200" dirty="0"/>
                <a:t>Use third-party applications cautiously. </a:t>
              </a:r>
              <a:r>
                <a:rPr lang="en-US" sz="1400" kern="1200" dirty="0"/>
                <a:t>Third-party applications may provide entertainment or functionality, but avoid enabling suspicious applications and limit the amount of personal information the application can access.</a:t>
              </a:r>
            </a:p>
          </p:txBody>
        </p:sp>
      </p:grpSp>
      <p:grpSp>
        <p:nvGrpSpPr>
          <p:cNvPr id="11" name="Group 10">
            <a:extLst>
              <a:ext uri="{FF2B5EF4-FFF2-40B4-BE49-F238E27FC236}">
                <a16:creationId xmlns:a16="http://schemas.microsoft.com/office/drawing/2014/main" id="{3AC22D70-036E-45D6-ADA3-6DC4C66431D9}"/>
              </a:ext>
            </a:extLst>
          </p:cNvPr>
          <p:cNvGrpSpPr/>
          <p:nvPr/>
        </p:nvGrpSpPr>
        <p:grpSpPr>
          <a:xfrm>
            <a:off x="1506793" y="2483586"/>
            <a:ext cx="2337620" cy="1708546"/>
            <a:chOff x="0" y="1812726"/>
            <a:chExt cx="1371600" cy="1708546"/>
          </a:xfrm>
        </p:grpSpPr>
        <p:sp>
          <p:nvSpPr>
            <p:cNvPr id="12" name="Rectangle 11">
              <a:extLst>
                <a:ext uri="{FF2B5EF4-FFF2-40B4-BE49-F238E27FC236}">
                  <a16:creationId xmlns:a16="http://schemas.microsoft.com/office/drawing/2014/main" id="{1CEB6FBA-6079-4D33-AD69-1B38FC893FCA}"/>
                </a:ext>
              </a:extLst>
            </p:cNvPr>
            <p:cNvSpPr/>
            <p:nvPr/>
          </p:nvSpPr>
          <p:spPr>
            <a:xfrm>
              <a:off x="0" y="1812726"/>
              <a:ext cx="1371600" cy="1708546"/>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13" name="TextBox 12">
              <a:extLst>
                <a:ext uri="{FF2B5EF4-FFF2-40B4-BE49-F238E27FC236}">
                  <a16:creationId xmlns:a16="http://schemas.microsoft.com/office/drawing/2014/main" id="{A8C3FEDE-828A-4674-94C1-BBCBEFB2211A}"/>
                </a:ext>
              </a:extLst>
            </p:cNvPr>
            <p:cNvSpPr txBox="1"/>
            <p:nvPr/>
          </p:nvSpPr>
          <p:spPr>
            <a:xfrm>
              <a:off x="0" y="1812726"/>
              <a:ext cx="1371600" cy="170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1" tIns="168766" rIns="72581" bIns="168766" numCol="1" spcCol="1270" anchor="ctr" anchorCtr="0">
              <a:noAutofit/>
            </a:bodyPr>
            <a:lstStyle/>
            <a:p>
              <a:pPr marL="0" lvl="0" indent="0" algn="ctr" defTabSz="755650">
                <a:lnSpc>
                  <a:spcPct val="90000"/>
                </a:lnSpc>
                <a:spcBef>
                  <a:spcPct val="0"/>
                </a:spcBef>
                <a:spcAft>
                  <a:spcPct val="35000"/>
                </a:spcAft>
                <a:buNone/>
              </a:pPr>
              <a:r>
                <a:rPr lang="en-US" sz="1700" kern="1200"/>
                <a:t>Evaluate</a:t>
              </a:r>
            </a:p>
          </p:txBody>
        </p:sp>
      </p:grpSp>
      <p:grpSp>
        <p:nvGrpSpPr>
          <p:cNvPr id="14" name="Group 13">
            <a:extLst>
              <a:ext uri="{FF2B5EF4-FFF2-40B4-BE49-F238E27FC236}">
                <a16:creationId xmlns:a16="http://schemas.microsoft.com/office/drawing/2014/main" id="{C93286C1-F93F-4FA4-91EC-75C602E4437D}"/>
              </a:ext>
            </a:extLst>
          </p:cNvPr>
          <p:cNvGrpSpPr/>
          <p:nvPr/>
        </p:nvGrpSpPr>
        <p:grpSpPr>
          <a:xfrm>
            <a:off x="3844413" y="534149"/>
            <a:ext cx="6636774" cy="1708546"/>
            <a:chOff x="1371600" y="1666"/>
            <a:chExt cx="5486400" cy="1708546"/>
          </a:xfrm>
        </p:grpSpPr>
        <p:sp>
          <p:nvSpPr>
            <p:cNvPr id="15" name="Rectangle 14">
              <a:extLst>
                <a:ext uri="{FF2B5EF4-FFF2-40B4-BE49-F238E27FC236}">
                  <a16:creationId xmlns:a16="http://schemas.microsoft.com/office/drawing/2014/main" id="{14EC9A90-B78F-446A-88E2-E7660206DA96}"/>
                </a:ext>
              </a:extLst>
            </p:cNvPr>
            <p:cNvSpPr/>
            <p:nvPr/>
          </p:nvSpPr>
          <p:spPr>
            <a:xfrm>
              <a:off x="1371600" y="1666"/>
              <a:ext cx="5486400" cy="1708546"/>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6" name="TextBox 15">
              <a:extLst>
                <a:ext uri="{FF2B5EF4-FFF2-40B4-BE49-F238E27FC236}">
                  <a16:creationId xmlns:a16="http://schemas.microsoft.com/office/drawing/2014/main" id="{AC9DE040-6284-4151-9B94-4DC7AE1A2AAD}"/>
                </a:ext>
              </a:extLst>
            </p:cNvPr>
            <p:cNvSpPr txBox="1"/>
            <p:nvPr/>
          </p:nvSpPr>
          <p:spPr>
            <a:xfrm>
              <a:off x="1371600" y="1666"/>
              <a:ext cx="5486400" cy="170854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451" tIns="433971" rIns="106451" bIns="433971" numCol="1" spcCol="1270" anchor="ctr" anchorCtr="0">
              <a:noAutofit/>
            </a:bodyPr>
            <a:lstStyle/>
            <a:p>
              <a:pPr marL="0" lvl="0" indent="0" algn="l" defTabSz="622300">
                <a:lnSpc>
                  <a:spcPct val="90000"/>
                </a:lnSpc>
                <a:spcBef>
                  <a:spcPct val="0"/>
                </a:spcBef>
                <a:spcAft>
                  <a:spcPct val="35000"/>
                </a:spcAft>
                <a:buNone/>
              </a:pPr>
              <a:r>
                <a:rPr lang="en-US" sz="1400" b="1" kern="1200" dirty="0"/>
                <a:t>Be skeptical. </a:t>
              </a:r>
              <a:r>
                <a:rPr lang="en-US" sz="1400" kern="1200" dirty="0"/>
                <a:t>Don’t believe everything you read online. People may post false or misleading information, and not always with malicious intent.</a:t>
              </a:r>
            </a:p>
          </p:txBody>
        </p:sp>
      </p:grpSp>
      <p:grpSp>
        <p:nvGrpSpPr>
          <p:cNvPr id="17" name="Group 16">
            <a:extLst>
              <a:ext uri="{FF2B5EF4-FFF2-40B4-BE49-F238E27FC236}">
                <a16:creationId xmlns:a16="http://schemas.microsoft.com/office/drawing/2014/main" id="{DAE54C4C-7B2A-4A8F-909C-36F3EB3E3912}"/>
              </a:ext>
            </a:extLst>
          </p:cNvPr>
          <p:cNvGrpSpPr/>
          <p:nvPr/>
        </p:nvGrpSpPr>
        <p:grpSpPr>
          <a:xfrm>
            <a:off x="1506793" y="534148"/>
            <a:ext cx="2337620" cy="1708546"/>
            <a:chOff x="0" y="1666"/>
            <a:chExt cx="1371600" cy="1708546"/>
          </a:xfrm>
        </p:grpSpPr>
        <p:sp>
          <p:nvSpPr>
            <p:cNvPr id="18" name="Rectangle 17">
              <a:extLst>
                <a:ext uri="{FF2B5EF4-FFF2-40B4-BE49-F238E27FC236}">
                  <a16:creationId xmlns:a16="http://schemas.microsoft.com/office/drawing/2014/main" id="{696A4971-D127-454B-8BE7-F1A93880FB75}"/>
                </a:ext>
              </a:extLst>
            </p:cNvPr>
            <p:cNvSpPr/>
            <p:nvPr/>
          </p:nvSpPr>
          <p:spPr>
            <a:xfrm>
              <a:off x="0" y="1666"/>
              <a:ext cx="1371600" cy="1708546"/>
            </a:xfrm>
            <a:prstGeom prst="rect">
              <a:avLst/>
            </a:prstGeom>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19" name="TextBox 18">
              <a:extLst>
                <a:ext uri="{FF2B5EF4-FFF2-40B4-BE49-F238E27FC236}">
                  <a16:creationId xmlns:a16="http://schemas.microsoft.com/office/drawing/2014/main" id="{BC6845D3-B721-44DF-9DBD-EE1AD52CB5C8}"/>
                </a:ext>
              </a:extLst>
            </p:cNvPr>
            <p:cNvSpPr txBox="1"/>
            <p:nvPr/>
          </p:nvSpPr>
          <p:spPr>
            <a:xfrm>
              <a:off x="0" y="1666"/>
              <a:ext cx="1371600" cy="170854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581" tIns="168766" rIns="72581" bIns="168766" numCol="1" spcCol="1270" anchor="ctr" anchorCtr="0">
              <a:noAutofit/>
            </a:bodyPr>
            <a:lstStyle/>
            <a:p>
              <a:pPr marL="0" lvl="0" indent="0" algn="ctr" defTabSz="755650">
                <a:lnSpc>
                  <a:spcPct val="90000"/>
                </a:lnSpc>
                <a:spcBef>
                  <a:spcPct val="0"/>
                </a:spcBef>
                <a:spcAft>
                  <a:spcPct val="35000"/>
                </a:spcAft>
                <a:buNone/>
              </a:pPr>
              <a:r>
                <a:rPr lang="en-US" sz="1700" kern="1200"/>
                <a:t>Be</a:t>
              </a:r>
            </a:p>
          </p:txBody>
        </p:sp>
      </p:grpSp>
    </p:spTree>
    <p:extLst>
      <p:ext uri="{BB962C8B-B14F-4D97-AF65-F5344CB8AC3E}">
        <p14:creationId xmlns:p14="http://schemas.microsoft.com/office/powerpoint/2010/main" val="187399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07B0200-578D-409A-BE5E-4F5BFEFE050F}"/>
              </a:ext>
            </a:extLst>
          </p:cNvPr>
          <p:cNvSpPr>
            <a:spLocks noGrp="1"/>
          </p:cNvSpPr>
          <p:nvPr>
            <p:ph sz="half" idx="2"/>
          </p:nvPr>
        </p:nvSpPr>
        <p:spPr>
          <a:xfrm>
            <a:off x="6461760" y="2103120"/>
            <a:ext cx="4663440" cy="3749040"/>
          </a:xfrm>
        </p:spPr>
        <p:txBody>
          <a:bodyPr>
            <a:normAutofit/>
          </a:bodyPr>
          <a:lstStyle/>
          <a:p>
            <a:pPr marL="0" indent="0">
              <a:buNone/>
            </a:pPr>
            <a:r>
              <a:rPr lang="en-US" b="1"/>
              <a:t>Use strong passwords. </a:t>
            </a:r>
            <a:r>
              <a:rPr lang="en-US"/>
              <a:t>Protect your account with passwords that cannot be easily guessed. If your account is compromised, someone else may be able to access your information.</a:t>
            </a:r>
          </a:p>
          <a:p>
            <a:pPr marL="0" indent="0">
              <a:buNone/>
            </a:pPr>
            <a:r>
              <a:rPr lang="en-US" b="1"/>
              <a:t>Read privacy policies. </a:t>
            </a:r>
            <a:r>
              <a:rPr lang="en-US"/>
              <a:t>Some sites may share your information with other companies, which may lead to an increase in spam. Always read and understand referral policies.</a:t>
            </a:r>
          </a:p>
        </p:txBody>
      </p:sp>
      <p:pic>
        <p:nvPicPr>
          <p:cNvPr id="1028" name="Picture 4" descr="Image result for security">
            <a:extLst>
              <a:ext uri="{FF2B5EF4-FFF2-40B4-BE49-F238E27FC236}">
                <a16:creationId xmlns:a16="http://schemas.microsoft.com/office/drawing/2014/main" id="{6AC3863C-28EE-4CB3-9C5D-3CD7D73093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722" y="0"/>
            <a:ext cx="77724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4048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8C9D13-5592-4D9F-AF89-9DA76B1554C9}"/>
              </a:ext>
            </a:extLst>
          </p:cNvPr>
          <p:cNvSpPr>
            <a:spLocks noGrp="1"/>
          </p:cNvSpPr>
          <p:nvPr>
            <p:ph idx="1"/>
          </p:nvPr>
        </p:nvSpPr>
        <p:spPr>
          <a:xfrm>
            <a:off x="1066800" y="914400"/>
            <a:ext cx="10058400" cy="5038344"/>
          </a:xfrm>
        </p:spPr>
        <p:txBody>
          <a:bodyPr>
            <a:normAutofit/>
          </a:bodyPr>
          <a:lstStyle/>
          <a:p>
            <a:pPr marL="0" indent="0">
              <a:buNone/>
            </a:pPr>
            <a:r>
              <a:rPr lang="en-US" sz="3000" b="1" dirty="0"/>
              <a:t>Keep software up to date. </a:t>
            </a:r>
            <a:r>
              <a:rPr lang="en-US" sz="3000" dirty="0"/>
              <a:t>Install software updates regularly, including updates to your web browser. This prevents attackers from taking advantage of known problems or vulnerabilities. When possible, enable automatic updates.</a:t>
            </a:r>
          </a:p>
          <a:p>
            <a:pPr marL="0" indent="0">
              <a:buNone/>
            </a:pPr>
            <a:r>
              <a:rPr lang="en-US" sz="3000" b="1" dirty="0"/>
              <a:t>Use anti-virus software. </a:t>
            </a:r>
            <a:r>
              <a:rPr lang="en-US" sz="3000" dirty="0"/>
              <a:t>When kept up-to-date, anti-virus software protects your computer against known viruses, and can detect and remove viruses before they do damage.</a:t>
            </a:r>
          </a:p>
        </p:txBody>
      </p:sp>
    </p:spTree>
    <p:extLst>
      <p:ext uri="{BB962C8B-B14F-4D97-AF65-F5344CB8AC3E}">
        <p14:creationId xmlns:p14="http://schemas.microsoft.com/office/powerpoint/2010/main" val="1859130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bottle, screenshot&#10;&#10;Description automatically generated">
            <a:extLst>
              <a:ext uri="{FF2B5EF4-FFF2-40B4-BE49-F238E27FC236}">
                <a16:creationId xmlns:a16="http://schemas.microsoft.com/office/drawing/2014/main" id="{0C5BADAC-E977-4056-8CF2-0CBB29981FA5}"/>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tretch/>
        </p:blipFill>
        <p:spPr>
          <a:xfrm>
            <a:off x="228599" y="1262245"/>
            <a:ext cx="7696201" cy="4333509"/>
          </a:xfrm>
          <a:noFill/>
        </p:spPr>
      </p:pic>
      <p:sp>
        <p:nvSpPr>
          <p:cNvPr id="2" name="Title 1">
            <a:extLst>
              <a:ext uri="{FF2B5EF4-FFF2-40B4-BE49-F238E27FC236}">
                <a16:creationId xmlns:a16="http://schemas.microsoft.com/office/drawing/2014/main" id="{3D89B782-484A-4350-B337-917C7D3638AE}"/>
              </a:ext>
            </a:extLst>
          </p:cNvPr>
          <p:cNvSpPr>
            <a:spLocks noGrp="1"/>
          </p:cNvSpPr>
          <p:nvPr>
            <p:ph type="title"/>
          </p:nvPr>
        </p:nvSpPr>
        <p:spPr>
          <a:xfrm>
            <a:off x="8477250" y="603504"/>
            <a:ext cx="3144774" cy="1645920"/>
          </a:xfrm>
        </p:spPr>
        <p:txBody>
          <a:bodyPr anchor="b">
            <a:normAutofit/>
          </a:bodyPr>
          <a:lstStyle/>
          <a:p>
            <a:pPr algn="ctr"/>
            <a:r>
              <a:rPr lang="en-US" b="1" dirty="0"/>
              <a:t>Protecting Your Child on Social Media</a:t>
            </a:r>
          </a:p>
        </p:txBody>
      </p:sp>
      <p:pic>
        <p:nvPicPr>
          <p:cNvPr id="3074" name="Picture 2" descr="social-media-circle-icons-2 | NUBRAND">
            <a:extLst>
              <a:ext uri="{FF2B5EF4-FFF2-40B4-BE49-F238E27FC236}">
                <a16:creationId xmlns:a16="http://schemas.microsoft.com/office/drawing/2014/main" id="{F9753F4E-2049-4C14-AD19-60AF080D8B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7251" y="2772696"/>
            <a:ext cx="3144774" cy="317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2862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FE402-3C4C-4438-BA98-A7C48697885E}"/>
              </a:ext>
            </a:extLst>
          </p:cNvPr>
          <p:cNvSpPr>
            <a:spLocks noGrp="1"/>
          </p:cNvSpPr>
          <p:nvPr>
            <p:ph type="title"/>
          </p:nvPr>
        </p:nvSpPr>
        <p:spPr/>
        <p:txBody>
          <a:bodyPr/>
          <a:lstStyle/>
          <a:p>
            <a:r>
              <a:rPr lang="en-US" dirty="0"/>
              <a:t>Identity Theft</a:t>
            </a:r>
          </a:p>
        </p:txBody>
      </p:sp>
    </p:spTree>
    <p:extLst>
      <p:ext uri="{BB962C8B-B14F-4D97-AF65-F5344CB8AC3E}">
        <p14:creationId xmlns:p14="http://schemas.microsoft.com/office/powerpoint/2010/main" val="20549691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AA9BB-CFE0-4436-9D51-6DE5193610E7}"/>
              </a:ext>
            </a:extLst>
          </p:cNvPr>
          <p:cNvSpPr>
            <a:spLocks noGrp="1"/>
          </p:cNvSpPr>
          <p:nvPr>
            <p:ph type="title"/>
          </p:nvPr>
        </p:nvSpPr>
        <p:spPr>
          <a:xfrm>
            <a:off x="2160036" y="381337"/>
            <a:ext cx="7871927" cy="1371600"/>
          </a:xfrm>
        </p:spPr>
        <p:txBody>
          <a:bodyPr/>
          <a:lstStyle/>
          <a:p>
            <a:r>
              <a:rPr lang="en-US" b="1" dirty="0"/>
              <a:t>Reduce Your Identity Theft Risk</a:t>
            </a:r>
            <a:endParaRPr lang="en-US" dirty="0"/>
          </a:p>
        </p:txBody>
      </p:sp>
      <p:sp>
        <p:nvSpPr>
          <p:cNvPr id="3" name="Content Placeholder 2">
            <a:extLst>
              <a:ext uri="{FF2B5EF4-FFF2-40B4-BE49-F238E27FC236}">
                <a16:creationId xmlns:a16="http://schemas.microsoft.com/office/drawing/2014/main" id="{C13C45A8-5BF0-4B0F-BBAC-26409C1C38BC}"/>
              </a:ext>
            </a:extLst>
          </p:cNvPr>
          <p:cNvSpPr>
            <a:spLocks noGrp="1"/>
          </p:cNvSpPr>
          <p:nvPr>
            <p:ph idx="1"/>
          </p:nvPr>
        </p:nvSpPr>
        <p:spPr>
          <a:xfrm>
            <a:off x="1066799" y="3270665"/>
            <a:ext cx="10058400" cy="3205998"/>
          </a:xfrm>
        </p:spPr>
        <p:txBody>
          <a:bodyPr>
            <a:normAutofit fontScale="77500" lnSpcReduction="20000"/>
          </a:bodyPr>
          <a:lstStyle/>
          <a:p>
            <a:pPr fontAlgn="base"/>
            <a:r>
              <a:rPr lang="en-US" sz="1600" dirty="0"/>
              <a:t>Don’t list extra information on your personal checks, such as your Social Security Number, driver’s license number or middle name.</a:t>
            </a:r>
          </a:p>
          <a:p>
            <a:pPr fontAlgn="base"/>
            <a:r>
              <a:rPr lang="en-US" sz="1600" dirty="0"/>
              <a:t>Have new checks delivered to your financial institution instead of your home mailbox.</a:t>
            </a:r>
          </a:p>
          <a:p>
            <a:pPr fontAlgn="base"/>
            <a:r>
              <a:rPr lang="en-US" sz="1600" dirty="0"/>
              <a:t>Reduce the number of credit cards you use to a bare minimum and carry as few with you as possible.</a:t>
            </a:r>
          </a:p>
          <a:p>
            <a:pPr fontAlgn="base"/>
            <a:r>
              <a:rPr lang="en-US" sz="1600" dirty="0"/>
              <a:t>Cancel all unused accounts — credit reports still record these, making them susceptible to identity theft.</a:t>
            </a:r>
          </a:p>
          <a:p>
            <a:pPr fontAlgn="base"/>
            <a:r>
              <a:rPr lang="en-US" sz="1600" dirty="0"/>
              <a:t>Keep a record of all your credit cards, account numbers, expiration dates and your card issuers’ customer service and fraud investigation phone numbers. Keep this information in a secure place (not your wallet or purse) so you can quickly contact your creditors if your cards become lost or stolen. Do the same with bank accounts.</a:t>
            </a:r>
          </a:p>
          <a:p>
            <a:pPr fontAlgn="base"/>
            <a:r>
              <a:rPr lang="en-US" sz="1600" dirty="0"/>
              <a:t>Never give your credit card number or other personal information over the phone, unless you have a relationship with the company and </a:t>
            </a:r>
            <a:r>
              <a:rPr lang="en-US" sz="1600" b="1" dirty="0"/>
              <a:t>you have initiated the call</a:t>
            </a:r>
            <a:r>
              <a:rPr lang="en-US" sz="1600" dirty="0"/>
              <a:t>. Identity thieves often call potential victims with a fake story offering prizes or credit, then ask for credit card or bank information to “verify” the award.</a:t>
            </a:r>
          </a:p>
          <a:p>
            <a:pPr fontAlgn="base"/>
            <a:r>
              <a:rPr lang="en-US" sz="1600" dirty="0"/>
              <a:t>Always take credit card and ATM receipts with you instead of tossing them in a public trash container. Shred receipts, account statements and any other personal financial information before discarding them in the garbage.</a:t>
            </a:r>
          </a:p>
          <a:p>
            <a:pPr fontAlgn="base"/>
            <a:r>
              <a:rPr lang="en-US" sz="1600" dirty="0"/>
              <a:t>Order your credit report once a year from each of the three credit bureaus below to check for inaccuracies and fraudulent use of your accounts.</a:t>
            </a:r>
          </a:p>
        </p:txBody>
      </p:sp>
      <p:pic>
        <p:nvPicPr>
          <p:cNvPr id="3074" name="Picture 2" descr="Image result for identity theft office quote">
            <a:extLst>
              <a:ext uri="{FF2B5EF4-FFF2-40B4-BE49-F238E27FC236}">
                <a16:creationId xmlns:a16="http://schemas.microsoft.com/office/drawing/2014/main" id="{844FD45B-3CF9-4C57-B2B5-69529EC91F4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06889" y="1417632"/>
            <a:ext cx="4419600" cy="176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26668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FIVE.pptx" id="{928531FE-40B6-4895-993A-83D26AA1E005}" vid="{C99C5ABD-1620-4AD2-A38C-62625556F3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3018</Words>
  <Application>Microsoft Office PowerPoint</Application>
  <PresentationFormat>Widescreen</PresentationFormat>
  <Paragraphs>170</Paragraphs>
  <Slides>28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Century Gothic</vt:lpstr>
      <vt:lpstr>Garamond</vt:lpstr>
      <vt:lpstr>SavonVTI</vt:lpstr>
      <vt:lpstr>Scams &amp; Fraud</vt:lpstr>
      <vt:lpstr>Cyber Safety</vt:lpstr>
      <vt:lpstr>PowerPoint Presentation</vt:lpstr>
      <vt:lpstr>PowerPoint Presentation</vt:lpstr>
      <vt:lpstr>PowerPoint Presentation</vt:lpstr>
      <vt:lpstr>PowerPoint Presentation</vt:lpstr>
      <vt:lpstr>Protecting Your Child on Social Media</vt:lpstr>
      <vt:lpstr>Identity Theft</vt:lpstr>
      <vt:lpstr>Reduce Your Identity Theft Risk</vt:lpstr>
      <vt:lpstr>Credit Bureaus</vt:lpstr>
      <vt:lpstr>Report Identity Theft</vt:lpstr>
      <vt:lpstr>Fraud</vt:lpstr>
      <vt:lpstr>General Tips</vt:lpstr>
      <vt:lpstr>Credit Card Skimmers</vt:lpstr>
      <vt:lpstr>Consumer Fraud</vt:lpstr>
      <vt:lpstr>Credit Cards</vt:lpstr>
      <vt:lpstr>Contracts</vt:lpstr>
      <vt:lpstr>Scams</vt:lpstr>
      <vt:lpstr>Senior Scams (Why targeted?)</vt:lpstr>
      <vt:lpstr>PowerPoint Presentation</vt:lpstr>
      <vt:lpstr>Home Repairs</vt:lpstr>
      <vt:lpstr>Door-to-Door Sales</vt:lpstr>
      <vt:lpstr>Telemarketing</vt:lpstr>
      <vt:lpstr>Charitable Solicitations</vt:lpstr>
      <vt:lpstr>Outstanding Warrant and Jury Duty Scams</vt:lpstr>
      <vt:lpstr>Social Security Scam</vt:lpstr>
      <vt:lpstr>Report a Crime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2021-02-17T17:57:17Z</dcterms:created>
  <dcterms:modified xsi:type="dcterms:W3CDTF">2023-09-24T11:58:30Z</dcterms:modified>
</cp:coreProperties>
</file>